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1.xml" ContentType="application/vnd.openxmlformats-officedocument.presentationml.slide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viewProps.xml" ContentType="application/vnd.openxmlformats-officedocument.presentationml.viewProps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12192000" cy="6858000"/>
  <p:notesSz cx="12192000" cy="6858000"/>
  <p:defaultTextStyle>
    <a:defPPr>
      <a:defRPr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 snapToObjects="1">
      <p:cViewPr varScale="1">
        <p:scale>
          <a:sx n="109" d="100"/>
          <a:sy n="109" d="100"/>
        </p:scale>
        <p:origin x="584" y="184"/>
      </p:cViewPr>
      <p:guideLst>
        <p:guide pos="3840"/>
        <p:guide pos="2160" orient="horz"/>
        <p:guide pos="3940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presProps" Target="presProps.xml" /><Relationship Id="rId30" Type="http://schemas.openxmlformats.org/officeDocument/2006/relationships/tableStyles" Target="tableStyles.xml" /><Relationship Id="rId31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580292" y="1614732"/>
            <a:ext cx="5914293" cy="2387600"/>
          </a:xfrm>
        </p:spPr>
        <p:txBody>
          <a:bodyPr anchor="b"/>
          <a:lstStyle>
            <a:lvl1pPr algn="l">
              <a:defRPr sz="60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580292" y="4094407"/>
            <a:ext cx="5914293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GB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C93F37C-70D9-FF41-BD74-7D803D2C6041}" type="datetimeFigureOut">
              <a:rPr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8323922-AA79-1040-B28A-979B09B0191C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C93F37C-70D9-FF41-BD74-7D803D2C6041}" type="datetimeFigureOut">
              <a:rPr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8323922-AA79-1040-B28A-979B09B0191C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C93F37C-70D9-FF41-BD74-7D803D2C6041}" type="datetimeFigureOut">
              <a:rPr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8323922-AA79-1040-B28A-979B09B0191C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C93F37C-70D9-FF41-BD74-7D803D2C6041}" type="datetimeFigureOut">
              <a:rPr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8323922-AA79-1040-B28A-979B09B0191C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C93F37C-70D9-FF41-BD74-7D803D2C6041}" type="datetimeFigureOut">
              <a:rPr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8323922-AA79-1040-B28A-979B09B0191C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C93F37C-70D9-FF41-BD74-7D803D2C6041}" type="datetimeFigureOut">
              <a:rPr/>
              <a:t/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8323922-AA79-1040-B28A-979B09B0191C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C93F37C-70D9-FF41-BD74-7D803D2C6041}" type="datetimeFigureOut">
              <a:rPr/>
              <a:t/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8323922-AA79-1040-B28A-979B09B0191C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C93F37C-70D9-FF41-BD74-7D803D2C6041}" type="datetimeFigureOut">
              <a:rPr/>
              <a:t/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8323922-AA79-1040-B28A-979B09B0191C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C93F37C-70D9-FF41-BD74-7D803D2C6041}" type="datetimeFigureOut">
              <a:rPr/>
              <a:t/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8323922-AA79-1040-B28A-979B09B0191C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C93F37C-70D9-FF41-BD74-7D803D2C6041}" type="datetimeFigureOut">
              <a:rPr/>
              <a:t/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8323922-AA79-1040-B28A-979B09B0191C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C93F37C-70D9-FF41-BD74-7D803D2C6041}" type="datetimeFigureOut">
              <a:rPr/>
              <a:t/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8323922-AA79-1040-B28A-979B09B0191C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281475"/>
            <a:ext cx="10515600" cy="631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47918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93F37C-70D9-FF41-BD74-7D803D2C6041}" type="datetimeFigureOut">
              <a:rPr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8323922-AA79-1040-B28A-979B09B0191C}" type="slidenum">
              <a:rPr/>
              <a:t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rgbClr val="91BC2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10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11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12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13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14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15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16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17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18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19.jpg"/><Relationship Id="rId4" Type="http://schemas.openxmlformats.org/officeDocument/2006/relationships/hyperlink" Target="C:\Users\sok86\Desktop\&#1084;&#1086;&#1103;\&#1080;&#1075;&#1088;&#1072; &#1076;&#1086;&#1084;&#1080;&#1085;&#1086;\0126 (1).mp4" TargetMode="Externa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10.xml"/><Relationship Id="rId3" Type="http://schemas.openxmlformats.org/officeDocument/2006/relationships/slide" Target="slide13.xml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6.xml"/><Relationship Id="rId8" Type="http://schemas.openxmlformats.org/officeDocument/2006/relationships/slide" Target="slide7.xml"/><Relationship Id="rId9" Type="http://schemas.openxmlformats.org/officeDocument/2006/relationships/slide" Target="slide8.xml"/><Relationship Id="rId10" Type="http://schemas.openxmlformats.org/officeDocument/2006/relationships/slide" Target="slide9.xml"/><Relationship Id="rId11" Type="http://schemas.openxmlformats.org/officeDocument/2006/relationships/slide" Target="slide11.xml"/><Relationship Id="rId12" Type="http://schemas.openxmlformats.org/officeDocument/2006/relationships/slide" Target="slide12.xml"/><Relationship Id="rId13" Type="http://schemas.openxmlformats.org/officeDocument/2006/relationships/slide" Target="slide14.xml"/><Relationship Id="rId14" Type="http://schemas.openxmlformats.org/officeDocument/2006/relationships/slide" Target="slide15.xml"/><Relationship Id="rId15" Type="http://schemas.openxmlformats.org/officeDocument/2006/relationships/slide" Target="slide16.xml"/><Relationship Id="rId16" Type="http://schemas.openxmlformats.org/officeDocument/2006/relationships/slide" Target="slide17.xml"/><Relationship Id="rId17" Type="http://schemas.openxmlformats.org/officeDocument/2006/relationships/slide" Target="slide18.xml"/><Relationship Id="rId18" Type="http://schemas.openxmlformats.org/officeDocument/2006/relationships/slide" Target="slide19.xml"/><Relationship Id="rId19" Type="http://schemas.openxmlformats.org/officeDocument/2006/relationships/slide" Target="slide20.xml"/><Relationship Id="rId20" Type="http://schemas.openxmlformats.org/officeDocument/2006/relationships/slide" Target="slide21.xml"/><Relationship Id="rId21" Type="http://schemas.openxmlformats.org/officeDocument/2006/relationships/slide" Target="slide22.xml"/><Relationship Id="rId22" Type="http://schemas.openxmlformats.org/officeDocument/2006/relationships/slide" Target="slide23.xml"/><Relationship Id="rId23" Type="http://schemas.openxmlformats.org/officeDocument/2006/relationships/slide" Target="slide24.xml"/><Relationship Id="rId24" Type="http://schemas.openxmlformats.org/officeDocument/2006/relationships/slide" Target="slide25.xml"/><Relationship Id="rId25" Type="http://schemas.openxmlformats.org/officeDocument/2006/relationships/slide" Target="slide26.xml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20.jp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21.jp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22.jpg"/><Relationship Id="rId4" Type="http://schemas.openxmlformats.org/officeDocument/2006/relationships/hyperlink" Target="C:\Users\sok86\Desktop\&#1084;&#1086;&#1103;\&#1080;&#1075;&#1088;&#1072; &#1076;&#1086;&#1084;&#1080;&#1085;&#1086;\0126.mp4" TargetMode="External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23.jp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24.jp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25.jp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26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3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4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5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6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7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8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 flipH="0" flipV="0">
            <a:off x="580291" y="1614731"/>
            <a:ext cx="6564812" cy="238759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5400" b="1">
                <a:latin typeface="Arial"/>
                <a:cs typeface="Arial"/>
              </a:rPr>
              <a:t>ИГРА «ЛИТЕРАТУРНОЕ ДОМИНО»</a:t>
            </a:r>
            <a:endParaRPr sz="5400" b="1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 algn="ctr">
              <a:defRPr/>
            </a:pPr>
            <a:r>
              <a:rPr lang="ru-RU">
                <a:solidFill>
                  <a:schemeClr val="accent4">
                    <a:lumMod val="75000"/>
                  </a:schemeClr>
                </a:solidFill>
                <a:latin typeface="Arial"/>
                <a:ea typeface="Arial"/>
                <a:cs typeface="Arial"/>
              </a:rPr>
              <a:t>Писатели на войне и о войне</a:t>
            </a:r>
            <a:endParaRPr>
              <a:solidFill>
                <a:schemeClr val="accent4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67786359" name=""/>
          <p:cNvSpPr txBox="1"/>
          <p:nvPr/>
        </p:nvSpPr>
        <p:spPr bwMode="auto">
          <a:xfrm flipH="0" flipV="0">
            <a:off x="6254749" y="5355785"/>
            <a:ext cx="3781295" cy="13109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200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МКОУ « Таборинская СОШ» 8 класс</a:t>
            </a:r>
            <a:endParaRPr sz="2000">
              <a:solidFill>
                <a:schemeClr val="bg1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defRPr/>
            </a:pPr>
            <a:r>
              <a:rPr sz="200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Кл. руководитель Соколовская И.В.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95968036" name="Title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0000" lnSpcReduction="2000"/>
          </a:bodyPr>
          <a:lstStyle/>
          <a:p>
            <a:pPr algn="ctr">
              <a:defRPr/>
            </a:pP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Герман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 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Юрий (Георгий) Павлович</a:t>
            </a:r>
            <a:r>
              <a:rPr lang="ru-RU"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 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(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1910 - 1967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)</a:t>
            </a:r>
            <a:endParaRPr sz="2400" b="1">
              <a:solidFill>
                <a:schemeClr val="accent4"/>
              </a:solidFill>
            </a:endParaRPr>
          </a:p>
        </p:txBody>
      </p:sp>
      <p:sp>
        <p:nvSpPr>
          <p:cNvPr id="1731234517" name="矩形 90"/>
          <p:cNvSpPr/>
          <p:nvPr/>
        </p:nvSpPr>
        <p:spPr bwMode="auto">
          <a:xfrm>
            <a:off x="7665935" y="2095624"/>
            <a:ext cx="432324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825444418" name="矩形 94"/>
          <p:cNvSpPr/>
          <p:nvPr/>
        </p:nvSpPr>
        <p:spPr bwMode="auto">
          <a:xfrm>
            <a:off x="7668815" y="3574427"/>
            <a:ext cx="432036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756923848" name="矩形 98"/>
          <p:cNvSpPr/>
          <p:nvPr/>
        </p:nvSpPr>
        <p:spPr bwMode="auto">
          <a:xfrm>
            <a:off x="7665935" y="4947395"/>
            <a:ext cx="432036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735811789" name=""/>
          <p:cNvSpPr/>
          <p:nvPr/>
        </p:nvSpPr>
        <p:spPr bwMode="auto">
          <a:xfrm flipH="0" flipV="0">
            <a:off x="420998" y="1203854"/>
            <a:ext cx="6954401" cy="36611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sp>
        <p:nvSpPr>
          <p:cNvPr id="2124784999" name=""/>
          <p:cNvSpPr/>
          <p:nvPr/>
        </p:nvSpPr>
        <p:spPr bwMode="auto">
          <a:xfrm flipH="0" flipV="0">
            <a:off x="7449374" y="1203854"/>
            <a:ext cx="4484058" cy="36611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sp>
        <p:nvSpPr>
          <p:cNvPr id="563478763" name=""/>
          <p:cNvSpPr/>
          <p:nvPr/>
        </p:nvSpPr>
        <p:spPr bwMode="auto">
          <a:xfrm flipH="0" flipV="0">
            <a:off x="11034478" y="529165"/>
            <a:ext cx="952499" cy="343957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sz="1200" u="sng">
                <a:hlinkClick r:id="rId2" action="ppaction://hlinksldjump" tooltip="Слайд 2"/>
              </a:rPr>
              <a:t>Слайд 2</a:t>
            </a:r>
            <a:endParaRPr sz="1200"/>
          </a:p>
        </p:txBody>
      </p:sp>
      <p:grpSp>
        <p:nvGrpSpPr>
          <p:cNvPr id="1937194932" name=""/>
          <p:cNvGrpSpPr/>
          <p:nvPr/>
        </p:nvGrpSpPr>
        <p:grpSpPr bwMode="auto">
          <a:xfrm>
            <a:off x="556978" y="1309981"/>
            <a:ext cx="11595282" cy="5595407"/>
            <a:chOff x="0" y="0"/>
            <a:chExt cx="11595282" cy="5595407"/>
          </a:xfrm>
        </p:grpSpPr>
        <p:sp>
          <p:nvSpPr>
            <p:cNvPr id="1683031973" name=""/>
            <p:cNvSpPr/>
            <p:nvPr/>
          </p:nvSpPr>
          <p:spPr bwMode="auto">
            <a:xfrm flipH="0" flipV="0">
              <a:off x="0" y="0"/>
              <a:ext cx="5018533" cy="4999078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lang="ru-RU"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Р</a:t>
              </a: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усский советский писатель, драматург, киносценарист. Лауреат Сталинской премии второй степени (1948).</a:t>
              </a:r>
              <a:endParaRPr sz="1400" b="0" i="0" u="none">
                <a:solidFill>
                  <a:schemeClr val="accent4"/>
                </a:solidFill>
                <a:latin typeface="Georgia"/>
                <a:ea typeface="Georgia"/>
                <a:cs typeface="Georgia"/>
              </a:endParaRPr>
            </a:p>
            <a:p>
              <a:pPr>
                <a:defRPr/>
              </a:pP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Военный путь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В годы Великой Отечественной войны Юрий Герман служил писателем-литератором при отделе агитации и пропаганды Политического управления Северного флота в звании капитана административной службы и на Беломорской военной флотилии в качестве военного корреспондента ТАСС и Совинформбюро. Он всю войну пробыл на Севере. Из Архангельска часто вылетал в Мурманск, Кандалакшу, по несколько месяцев жил в Полярном, выезжал на ответственные участки фронта, посещал передовые позиции, ходил в походы на боевых кораблях Северного флота. Писал очерки и статьи для ТАСС, корреспонденции, заметки, и при этом находил время для литературного творчества. За годы войны Герман написал несколько повестей и пьес. </a:t>
              </a: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 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Награды</a:t>
              </a:r>
              <a:r>
                <a:rPr sz="1400" b="1" i="1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: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                                                                                               ОРДЕН: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За заслуги в годы Великой Отечественной войны награждён орденом "Красной звезды".</a:t>
              </a:r>
              <a:endParaRPr sz="1400">
                <a:solidFill>
                  <a:schemeClr val="accent4"/>
                </a:solidFill>
              </a:endParaRPr>
            </a:p>
          </p:txBody>
        </p:sp>
        <p:pic>
          <p:nvPicPr>
            <p:cNvPr id="1093434329" name="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 flipH="0" flipV="0">
              <a:off x="5741457" y="1108643"/>
              <a:ext cx="5853825" cy="4486764"/>
            </a:xfrm>
            <a:prstGeom prst="rect">
              <a:avLst/>
            </a:prstGeom>
          </p:spPr>
        </p:pic>
        <p:sp>
          <p:nvSpPr>
            <p:cNvPr id="2083307954" name=""/>
            <p:cNvSpPr/>
            <p:nvPr/>
          </p:nvSpPr>
          <p:spPr bwMode="auto">
            <a:xfrm flipH="0" flipV="0">
              <a:off x="5348541" y="53762"/>
              <a:ext cx="5862052" cy="731879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Произведения о Великой Отечественной войне</a:t>
              </a:r>
              <a:endParaRPr sz="1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endParaRPr>
            </a:p>
            <a:p>
              <a:pPr>
                <a:defRPr/>
              </a:pPr>
              <a:r>
                <a:rPr lang="ru-RU"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«Далеко на Севере»</a:t>
              </a:r>
              <a:endParaRPr lang="ru-RU" sz="1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endParaRPr>
            </a:p>
            <a:p>
              <a:pPr>
                <a:defRPr/>
              </a:pPr>
              <a:r>
                <a:rPr lang="ru-RU"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«За здоровье того, кто в пути»</a:t>
              </a:r>
              <a:endParaRPr sz="1400">
                <a:solidFill>
                  <a:schemeClr val="accent4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23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31234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31234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31234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444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25444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25444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25444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92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569238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56923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56923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6819873" name="Title 1"/>
          <p:cNvSpPr>
            <a:spLocks noGrp="1"/>
          </p:cNvSpPr>
          <p:nvPr>
            <p:ph type="title"/>
          </p:nvPr>
        </p:nvSpPr>
        <p:spPr bwMode="auto">
          <a:xfrm>
            <a:off x="745595" y="334391"/>
            <a:ext cx="10515600" cy="631336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 algn="ctr">
              <a:defRPr/>
            </a:pP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Гроссман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 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Василий Семёнович</a:t>
            </a:r>
            <a:r>
              <a:rPr lang="ru-RU" sz="2400" b="1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 (1905-1964)</a:t>
            </a:r>
            <a:endParaRPr sz="2400" b="1">
              <a:solidFill>
                <a:schemeClr val="accent4"/>
              </a:solidFill>
              <a:latin typeface="Georgia"/>
              <a:cs typeface="Georgia"/>
            </a:endParaRPr>
          </a:p>
        </p:txBody>
      </p:sp>
      <p:sp>
        <p:nvSpPr>
          <p:cNvPr id="1607403017" name="矩形 90"/>
          <p:cNvSpPr/>
          <p:nvPr/>
        </p:nvSpPr>
        <p:spPr bwMode="auto">
          <a:xfrm>
            <a:off x="7663055" y="2095624"/>
            <a:ext cx="432324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2043525411" name="矩形 94"/>
          <p:cNvSpPr/>
          <p:nvPr/>
        </p:nvSpPr>
        <p:spPr bwMode="auto">
          <a:xfrm>
            <a:off x="7668815" y="3574427"/>
            <a:ext cx="432036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470591859" name="矩形 98"/>
          <p:cNvSpPr/>
          <p:nvPr/>
        </p:nvSpPr>
        <p:spPr bwMode="auto">
          <a:xfrm>
            <a:off x="7665935" y="4947395"/>
            <a:ext cx="432036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739760754" name=""/>
          <p:cNvSpPr/>
          <p:nvPr/>
        </p:nvSpPr>
        <p:spPr bwMode="auto">
          <a:xfrm flipH="0" flipV="0">
            <a:off x="420998" y="1203854"/>
            <a:ext cx="6954401" cy="36611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sp>
        <p:nvSpPr>
          <p:cNvPr id="481089095" name=""/>
          <p:cNvSpPr/>
          <p:nvPr/>
        </p:nvSpPr>
        <p:spPr bwMode="auto">
          <a:xfrm flipH="0" flipV="0">
            <a:off x="7449374" y="1203854"/>
            <a:ext cx="4484058" cy="36611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sp>
        <p:nvSpPr>
          <p:cNvPr id="1585443600" name=""/>
          <p:cNvSpPr/>
          <p:nvPr/>
        </p:nvSpPr>
        <p:spPr bwMode="auto">
          <a:xfrm flipH="0" flipV="0">
            <a:off x="6209792" y="1744450"/>
            <a:ext cx="5495235" cy="94523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r>
              <a:rPr sz="1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Произведения о Великой Отечественной войне</a:t>
            </a:r>
            <a:endParaRPr sz="1400" b="1" i="0" u="none">
              <a:solidFill>
                <a:schemeClr val="accent4"/>
              </a:solidFill>
              <a:latin typeface="Georgia"/>
              <a:ea typeface="Georgia"/>
              <a:cs typeface="Georgia"/>
            </a:endParaRPr>
          </a:p>
          <a:p>
            <a:pPr>
              <a:defRPr/>
            </a:pPr>
            <a:r>
              <a:rPr lang="ru-RU" sz="1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«Народ бессмертен»</a:t>
            </a:r>
            <a:endParaRPr lang="ru-RU" sz="1400" b="1" i="0" u="none">
              <a:solidFill>
                <a:schemeClr val="accent4"/>
              </a:solidFill>
              <a:latin typeface="Georgia"/>
              <a:ea typeface="Georgia"/>
              <a:cs typeface="Georgia"/>
            </a:endParaRPr>
          </a:p>
          <a:p>
            <a:pPr>
              <a:defRPr/>
            </a:pPr>
            <a:r>
              <a:rPr lang="ru-RU" sz="1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«Жизнь и судьба»</a:t>
            </a:r>
            <a:endParaRPr lang="ru-RU" sz="1400" b="1" i="0" u="none">
              <a:solidFill>
                <a:schemeClr val="accent4"/>
              </a:solidFill>
              <a:latin typeface="Georgia"/>
              <a:ea typeface="Georgia"/>
              <a:cs typeface="Georgia"/>
            </a:endParaRPr>
          </a:p>
          <a:p>
            <a:pPr>
              <a:defRPr/>
            </a:pPr>
            <a:r>
              <a:rPr lang="ru-RU" sz="1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«Сталинградские очерки»</a:t>
            </a:r>
            <a:endParaRPr lang="ru-RU"/>
          </a:p>
        </p:txBody>
      </p:sp>
      <p:sp>
        <p:nvSpPr>
          <p:cNvPr id="2146563087" name=""/>
          <p:cNvSpPr/>
          <p:nvPr/>
        </p:nvSpPr>
        <p:spPr bwMode="auto">
          <a:xfrm flipH="0" flipV="0">
            <a:off x="11034478" y="529165"/>
            <a:ext cx="952499" cy="343957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sz="1200" u="sng">
                <a:hlinkClick r:id="rId2" action="ppaction://hlinksldjump" tooltip="Слайд 2"/>
              </a:rPr>
              <a:t>Слайд 2</a:t>
            </a:r>
            <a:endParaRPr sz="1200"/>
          </a:p>
        </p:txBody>
      </p:sp>
      <p:sp>
        <p:nvSpPr>
          <p:cNvPr id="709476787" name=""/>
          <p:cNvSpPr/>
          <p:nvPr/>
        </p:nvSpPr>
        <p:spPr bwMode="auto">
          <a:xfrm flipH="0" flipV="0">
            <a:off x="7449373" y="1203853"/>
            <a:ext cx="4484057" cy="366118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sp>
        <p:nvSpPr>
          <p:cNvPr id="459775061" name=""/>
          <p:cNvSpPr/>
          <p:nvPr/>
        </p:nvSpPr>
        <p:spPr bwMode="auto">
          <a:xfrm flipH="0" flipV="0">
            <a:off x="11034478" y="529165"/>
            <a:ext cx="952499" cy="343957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sz="1200" u="sng">
                <a:hlinkClick r:id="rId2" action="ppaction://hlinksldjump" tooltip="Слайд 2"/>
              </a:rPr>
              <a:t>Слайд 2</a:t>
            </a:r>
            <a:endParaRPr sz="1200"/>
          </a:p>
        </p:txBody>
      </p:sp>
      <p:sp>
        <p:nvSpPr>
          <p:cNvPr id="1986847122" name=""/>
          <p:cNvSpPr/>
          <p:nvPr/>
        </p:nvSpPr>
        <p:spPr bwMode="auto">
          <a:xfrm flipH="0" flipV="0">
            <a:off x="7420889" y="1203853"/>
            <a:ext cx="4484057" cy="366118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grpSp>
        <p:nvGrpSpPr>
          <p:cNvPr id="564633970" name=""/>
          <p:cNvGrpSpPr/>
          <p:nvPr/>
        </p:nvGrpSpPr>
        <p:grpSpPr bwMode="auto">
          <a:xfrm>
            <a:off x="644796" y="1697141"/>
            <a:ext cx="11434782" cy="5115875"/>
            <a:chOff x="0" y="0"/>
            <a:chExt cx="11434782" cy="5115875"/>
          </a:xfrm>
        </p:grpSpPr>
        <p:sp>
          <p:nvSpPr>
            <p:cNvPr id="1235882217" name=""/>
            <p:cNvSpPr/>
            <p:nvPr/>
          </p:nvSpPr>
          <p:spPr bwMode="auto">
            <a:xfrm>
              <a:off x="0" y="0"/>
              <a:ext cx="5058709" cy="4358999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lang="ru-RU"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Р</a:t>
              </a: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усский советский писатель и журналист, военный корреспондент.</a:t>
              </a:r>
              <a:endParaRPr sz="1400" b="0" i="0" u="none">
                <a:solidFill>
                  <a:schemeClr val="accent4"/>
                </a:solidFill>
                <a:latin typeface="Georgia"/>
                <a:ea typeface="Georgia"/>
                <a:cs typeface="Georgia"/>
              </a:endParaRPr>
            </a:p>
            <a:p>
              <a:pPr>
                <a:defRPr/>
              </a:pPr>
              <a:endParaRPr sz="1400" b="0" i="0" u="none">
                <a:solidFill>
                  <a:schemeClr val="accent4"/>
                </a:solidFill>
                <a:latin typeface="Georgia"/>
                <a:ea typeface="Georgia"/>
                <a:cs typeface="Georgia"/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   </a:t>
              </a: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Военный путь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    Летом 1941 года Василий Гроссман был мобилизован в армию, ему было присвоено звание интенданта 2-го ранга. С августа 1941-го по август 1945 года служил специальным военным корреспондентом газеты «Красная звезда» на Центральном, Брянском, Юго-Западном, Сталинградском, Воронежском, 1-м Белорусском и 1-м Украинском фронтах. Во время битвы за Сталинград В. С. Гроссман находился в городе с первого до последнего дня уличных боёв. В 1943 году ему было присвоено звание подполковника. 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Times New Roman"/>
                  <a:ea typeface="Times New Roman"/>
                  <a:cs typeface="Times New Roman"/>
                </a:rPr>
                <a:t> 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Награды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1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ОРДЕН: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За участие в Сталинградской битве, в том числе в боях на передовой линии обороны, награждён орденом "Красной Звезды".</a:t>
              </a: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  </a:t>
              </a:r>
              <a:endParaRPr/>
            </a:p>
          </p:txBody>
        </p:sp>
        <p:pic>
          <p:nvPicPr>
            <p:cNvPr id="529854548" name="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 flipH="0" flipV="0">
              <a:off x="5133467" y="1268002"/>
              <a:ext cx="6301314" cy="3847873"/>
            </a:xfrm>
            <a:prstGeom prst="rect">
              <a:avLst/>
            </a:prstGeom>
          </p:spPr>
        </p:pic>
        <p:sp>
          <p:nvSpPr>
            <p:cNvPr id="1612842665" name=""/>
            <p:cNvSpPr/>
            <p:nvPr/>
          </p:nvSpPr>
          <p:spPr bwMode="auto">
            <a:xfrm flipH="0" flipV="0">
              <a:off x="5536508" y="47305"/>
              <a:ext cx="5495953" cy="366119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40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074030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07403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07403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352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43525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43525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43525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59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705918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70591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70591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75349219" name="Title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 algn="ctr">
              <a:defRPr/>
            </a:pP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Друнина Юлия Владимировна</a:t>
            </a:r>
            <a:r>
              <a:rPr lang="ru-RU"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 (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1924 - 199</a:t>
            </a:r>
            <a:r>
              <a:rPr lang="ru-RU"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1)</a:t>
            </a:r>
            <a:endParaRPr sz="2400">
              <a:solidFill>
                <a:schemeClr val="accent4"/>
              </a:solidFill>
            </a:endParaRPr>
          </a:p>
        </p:txBody>
      </p:sp>
      <p:sp>
        <p:nvSpPr>
          <p:cNvPr id="647551769" name="矩形 90"/>
          <p:cNvSpPr/>
          <p:nvPr/>
        </p:nvSpPr>
        <p:spPr bwMode="auto">
          <a:xfrm>
            <a:off x="7665935" y="2095624"/>
            <a:ext cx="432324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25655842" name="矩形 94"/>
          <p:cNvSpPr/>
          <p:nvPr/>
        </p:nvSpPr>
        <p:spPr bwMode="auto">
          <a:xfrm>
            <a:off x="7668815" y="3574427"/>
            <a:ext cx="432036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452492878" name="矩形 98"/>
          <p:cNvSpPr/>
          <p:nvPr/>
        </p:nvSpPr>
        <p:spPr bwMode="auto">
          <a:xfrm>
            <a:off x="7665935" y="4947395"/>
            <a:ext cx="432036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586937005" name=""/>
          <p:cNvSpPr/>
          <p:nvPr/>
        </p:nvSpPr>
        <p:spPr bwMode="auto">
          <a:xfrm flipH="0" flipV="0">
            <a:off x="420998" y="1203854"/>
            <a:ext cx="6954401" cy="36611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sp>
        <p:nvSpPr>
          <p:cNvPr id="968520677" name=""/>
          <p:cNvSpPr/>
          <p:nvPr/>
        </p:nvSpPr>
        <p:spPr bwMode="auto">
          <a:xfrm flipH="0" flipV="0">
            <a:off x="7449374" y="1203854"/>
            <a:ext cx="4484058" cy="36611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sp>
        <p:nvSpPr>
          <p:cNvPr id="1473646533" name=""/>
          <p:cNvSpPr/>
          <p:nvPr/>
        </p:nvSpPr>
        <p:spPr bwMode="auto">
          <a:xfrm flipH="0" flipV="0">
            <a:off x="11034478" y="529165"/>
            <a:ext cx="952499" cy="343957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sz="1200" u="sng">
                <a:hlinkClick r:id="rId2" action="ppaction://hlinksldjump" tooltip="Слайд 2"/>
              </a:rPr>
              <a:t>Слайд 2</a:t>
            </a:r>
            <a:endParaRPr sz="1200"/>
          </a:p>
        </p:txBody>
      </p:sp>
      <p:grpSp>
        <p:nvGrpSpPr>
          <p:cNvPr id="203899837" name=""/>
          <p:cNvGrpSpPr/>
          <p:nvPr/>
        </p:nvGrpSpPr>
        <p:grpSpPr bwMode="auto">
          <a:xfrm>
            <a:off x="493453" y="1126912"/>
            <a:ext cx="11334773" cy="5678168"/>
            <a:chOff x="0" y="0"/>
            <a:chExt cx="11334773" cy="5678168"/>
          </a:xfrm>
        </p:grpSpPr>
        <p:sp>
          <p:nvSpPr>
            <p:cNvPr id="1467449133" name=""/>
            <p:cNvSpPr/>
            <p:nvPr/>
          </p:nvSpPr>
          <p:spPr bwMode="auto">
            <a:xfrm flipH="0" flipV="0">
              <a:off x="0" y="76941"/>
              <a:ext cx="5478933" cy="4786751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lang="ru-RU"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С</a:t>
              </a: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оветский поэт. Член Союза писателей СССР. Секретарь Союза писателей СССР и Союза писателей РСФСР. Народный депутат СССР.</a:t>
              </a:r>
              <a:endParaRPr sz="1400" b="0" i="0" u="none">
                <a:solidFill>
                  <a:schemeClr val="accent4"/>
                </a:solidFill>
                <a:latin typeface="Georgia"/>
                <a:ea typeface="Georgia"/>
                <a:cs typeface="Georgia"/>
              </a:endParaRPr>
            </a:p>
            <a:p>
              <a:pPr>
                <a:defRPr/>
              </a:pP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Военный путь</a:t>
              </a:r>
              <a:endParaRPr sz="1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После начала Великой Отечественной войны, в возрасте 17 лет, Юлия Друнина записалась в добровольную санитарную дружину при Районном обществе Красного Креста, работала санитаркой в госпитале. Окончила курсы медсестёр. В конце лета 1941 года была направлена на строительство оборонительных сооружений под Можайском, затем служила в 1038-й самоходном артиллерийском полку 3-го Прибалтийского фронта, воевала в Псковской области, в Прибалтике. В одном из боёв была контужена и 21 ноября 1944 года признана негодной к несению военной службы. Закончила войну в звании старшины медицинской службы.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Times New Roman"/>
                  <a:ea typeface="Times New Roman"/>
                  <a:cs typeface="Times New Roman"/>
                </a:rPr>
                <a:t> 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Награды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ОРДЕН: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"Красной звезды"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МЕДАЛЬ</a:t>
              </a:r>
              <a:r>
                <a:rPr sz="1400" b="1" i="0" u="none">
                  <a:solidFill>
                    <a:schemeClr val="accent4"/>
                  </a:solidFill>
                  <a:latin typeface="Times New Roman"/>
                  <a:ea typeface="Times New Roman"/>
                  <a:cs typeface="Times New Roman"/>
                </a:rPr>
                <a:t>: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"За отвагу"</a:t>
              </a:r>
              <a:endParaRPr sz="1400">
                <a:solidFill>
                  <a:schemeClr val="accent4"/>
                </a:solidFill>
              </a:endParaRPr>
            </a:p>
          </p:txBody>
        </p:sp>
        <p:pic>
          <p:nvPicPr>
            <p:cNvPr id="583231575" name="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 flipH="0" flipV="0">
              <a:off x="5711024" y="1460356"/>
              <a:ext cx="5623749" cy="4217812"/>
            </a:xfrm>
            <a:prstGeom prst="rect">
              <a:avLst/>
            </a:prstGeom>
          </p:spPr>
        </p:pic>
        <p:sp>
          <p:nvSpPr>
            <p:cNvPr id="434577112" name=""/>
            <p:cNvSpPr/>
            <p:nvPr/>
          </p:nvSpPr>
          <p:spPr bwMode="auto">
            <a:xfrm flipH="0" flipV="0">
              <a:off x="5994149" y="0"/>
              <a:ext cx="4867634" cy="1371960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Произведения о Великой Отечественной войне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"Целовались. Плакали и пели..."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"Зинка"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"Два вечера"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"Я столько раз видала рукопашный..."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"Все грущу о шинели...</a:t>
              </a:r>
              <a:r>
                <a:rPr sz="1100" b="0" i="0" u="none">
                  <a:solidFill>
                    <a:srgbClr val="000000"/>
                  </a:solidFill>
                  <a:latin typeface="Georgia"/>
                  <a:ea typeface="Georgia"/>
                  <a:cs typeface="Georgia"/>
                </a:rPr>
                <a:t>"</a:t>
              </a: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55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475517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47551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47551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655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65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65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492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4524928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52492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52492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5427677" name="Title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 algn="ctr">
              <a:defRPr/>
            </a:pP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Казакевич Эммануил Генрихович</a:t>
            </a:r>
            <a:r>
              <a:rPr lang="ru-RU" sz="2400" b="1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 (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1913 - 1962</a:t>
            </a:r>
            <a:r>
              <a:rPr lang="ru-RU" sz="2400" b="1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)</a:t>
            </a:r>
            <a:endParaRPr sz="2400" b="1">
              <a:solidFill>
                <a:schemeClr val="accent4"/>
              </a:solidFill>
              <a:latin typeface="Georgia"/>
              <a:cs typeface="Georgia"/>
            </a:endParaRPr>
          </a:p>
        </p:txBody>
      </p:sp>
      <p:sp>
        <p:nvSpPr>
          <p:cNvPr id="552664390" name="矩形 90"/>
          <p:cNvSpPr/>
          <p:nvPr/>
        </p:nvSpPr>
        <p:spPr bwMode="auto">
          <a:xfrm>
            <a:off x="7665935" y="2095624"/>
            <a:ext cx="432324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854218448" name="矩形 94"/>
          <p:cNvSpPr/>
          <p:nvPr/>
        </p:nvSpPr>
        <p:spPr bwMode="auto">
          <a:xfrm>
            <a:off x="7668815" y="3574427"/>
            <a:ext cx="432036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375592677" name="矩形 98"/>
          <p:cNvSpPr/>
          <p:nvPr/>
        </p:nvSpPr>
        <p:spPr bwMode="auto">
          <a:xfrm>
            <a:off x="7665935" y="4947395"/>
            <a:ext cx="432036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734356318" name=""/>
          <p:cNvSpPr/>
          <p:nvPr/>
        </p:nvSpPr>
        <p:spPr bwMode="auto">
          <a:xfrm flipH="0" flipV="0">
            <a:off x="420998" y="1203854"/>
            <a:ext cx="6954401" cy="36611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sp>
        <p:nvSpPr>
          <p:cNvPr id="217508091" name=""/>
          <p:cNvSpPr/>
          <p:nvPr/>
        </p:nvSpPr>
        <p:spPr bwMode="auto">
          <a:xfrm flipH="0" flipV="0">
            <a:off x="7449374" y="1203854"/>
            <a:ext cx="4484058" cy="36611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sp>
        <p:nvSpPr>
          <p:cNvPr id="2020869814" name=""/>
          <p:cNvSpPr/>
          <p:nvPr/>
        </p:nvSpPr>
        <p:spPr bwMode="auto">
          <a:xfrm flipH="0" flipV="0">
            <a:off x="10980931" y="529165"/>
            <a:ext cx="952499" cy="343957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sz="1200" u="sng">
                <a:hlinkClick r:id="rId2" action="ppaction://hlinksldjump" tooltip="Слайд 2"/>
              </a:rPr>
              <a:t>Слайд 2</a:t>
            </a:r>
            <a:endParaRPr sz="1200"/>
          </a:p>
        </p:txBody>
      </p:sp>
      <p:grpSp>
        <p:nvGrpSpPr>
          <p:cNvPr id="1146457811" name=""/>
          <p:cNvGrpSpPr/>
          <p:nvPr/>
        </p:nvGrpSpPr>
        <p:grpSpPr bwMode="auto">
          <a:xfrm>
            <a:off x="543748" y="1096114"/>
            <a:ext cx="11324885" cy="5746897"/>
            <a:chOff x="0" y="0"/>
            <a:chExt cx="11324885" cy="5746897"/>
          </a:xfrm>
        </p:grpSpPr>
        <p:sp>
          <p:nvSpPr>
            <p:cNvPr id="1898108308" name=""/>
            <p:cNvSpPr/>
            <p:nvPr/>
          </p:nvSpPr>
          <p:spPr bwMode="auto">
            <a:xfrm flipH="0" flipV="0">
              <a:off x="0" y="107739"/>
              <a:ext cx="6245966" cy="5639159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lang="ru-RU"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Р</a:t>
              </a: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усский и еврейский советский писатель и поэт, переводчик, киносценарист. Прозаические произведения писал преимущественно на русском языке, поэзию - на идише. Участник Великой Отечественной войны. Капитан, помощник начальника разведотдела 47-й армии.</a:t>
              </a:r>
              <a:r>
                <a:rPr sz="1400" b="0" i="0" u="none">
                  <a:solidFill>
                    <a:schemeClr val="accent4"/>
                  </a:solidFill>
                  <a:latin typeface="Times New Roman"/>
                  <a:ea typeface="Times New Roman"/>
                  <a:cs typeface="Times New Roman"/>
                </a:rPr>
                <a:t> 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Военный путь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Когда началась война, Казакевича освободили от призыва из-за сильной близорукости, но он не собирался отсиживаться в тылу, и ушел добровольцем на фронт. Грамотный, знавший несколько языков младший лейтенант, попал в подразделение разведки. Его группа часто совершала рейды в тылу врага, добывала ценные сведения, несколько раз отбивалась от наседающих гитлеровцев. В 1941-1945 годах служил в действующей армии, сначала в писательской роте народного ополчения, прошёл путь от рядового разведчика до начальника разведки дивизии и капитана — помощника начальника разведки армии.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Times New Roman"/>
                  <a:ea typeface="Times New Roman"/>
                  <a:cs typeface="Times New Roman"/>
                </a:rPr>
                <a:t> 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Награды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ОРДЕНА: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"Отечественной войны II степени"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"Красной звезды"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МЕДАЛИ: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"За отвагу"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"За победу над Германией в Великой Отечественной войне 1941—1945 гг."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"За взятие Берлина"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"За освобождение Варшавы"</a:t>
              </a:r>
              <a:endParaRPr sz="1400">
                <a:solidFill>
                  <a:schemeClr val="accent4"/>
                </a:solidFill>
              </a:endParaRPr>
            </a:p>
          </p:txBody>
        </p:sp>
        <p:pic>
          <p:nvPicPr>
            <p:cNvPr id="81800408" name="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 flipH="0" flipV="0">
              <a:off x="7150392" y="1277551"/>
              <a:ext cx="3994525" cy="4204763"/>
            </a:xfrm>
            <a:prstGeom prst="rect">
              <a:avLst/>
            </a:prstGeom>
          </p:spPr>
        </p:pic>
        <p:sp>
          <p:nvSpPr>
            <p:cNvPr id="1529512029" name=""/>
            <p:cNvSpPr/>
            <p:nvPr/>
          </p:nvSpPr>
          <p:spPr bwMode="auto">
            <a:xfrm flipH="0" flipV="0">
              <a:off x="6592083" y="0"/>
              <a:ext cx="4732802" cy="1158599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Произведения о Великой Отечественной войне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"Звезда"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"Двое в степи"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"Весна на Одере"</a:t>
              </a:r>
              <a:endParaRPr sz="1400">
                <a:solidFill>
                  <a:schemeClr val="accent4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66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52664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52664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52664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2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54218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54218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54218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559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3755926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75592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75592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1631235" name="Title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0000" lnSpcReduction="2000"/>
          </a:bodyPr>
          <a:lstStyle/>
          <a:p>
            <a:pPr algn="ctr">
              <a:defRPr/>
            </a:pP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Кондратьев Вячеслав Леонидович</a:t>
            </a:r>
            <a:r>
              <a:rPr lang="ru-RU"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 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(1920 - 1993)</a:t>
            </a:r>
            <a:endParaRPr sz="2400">
              <a:solidFill>
                <a:schemeClr val="accent4"/>
              </a:solidFill>
              <a:latin typeface="Georgia"/>
              <a:cs typeface="Georgia"/>
            </a:endParaRPr>
          </a:p>
        </p:txBody>
      </p:sp>
      <p:sp>
        <p:nvSpPr>
          <p:cNvPr id="1470855702" name="矩形 90"/>
          <p:cNvSpPr/>
          <p:nvPr/>
        </p:nvSpPr>
        <p:spPr bwMode="auto">
          <a:xfrm>
            <a:off x="7665935" y="2095624"/>
            <a:ext cx="432324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946529802" name="矩形 94"/>
          <p:cNvSpPr/>
          <p:nvPr/>
        </p:nvSpPr>
        <p:spPr bwMode="auto">
          <a:xfrm>
            <a:off x="7668815" y="3574427"/>
            <a:ext cx="432036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2000419230" name="矩形 98"/>
          <p:cNvSpPr/>
          <p:nvPr/>
        </p:nvSpPr>
        <p:spPr bwMode="auto">
          <a:xfrm>
            <a:off x="7665935" y="4947395"/>
            <a:ext cx="432036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817450227" name=""/>
          <p:cNvSpPr/>
          <p:nvPr/>
        </p:nvSpPr>
        <p:spPr bwMode="auto">
          <a:xfrm flipH="0" flipV="0">
            <a:off x="420998" y="1203854"/>
            <a:ext cx="6954401" cy="36611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sp>
        <p:nvSpPr>
          <p:cNvPr id="680376811" name=""/>
          <p:cNvSpPr/>
          <p:nvPr/>
        </p:nvSpPr>
        <p:spPr bwMode="auto">
          <a:xfrm flipH="0" flipV="0">
            <a:off x="11037394" y="529165"/>
            <a:ext cx="952499" cy="343957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sz="1200" u="sng">
                <a:hlinkClick r:id="rId2" action="ppaction://hlinksldjump" tooltip="Слайд 2"/>
              </a:rPr>
              <a:t>Слайд 2</a:t>
            </a:r>
            <a:endParaRPr sz="1200"/>
          </a:p>
        </p:txBody>
      </p:sp>
      <p:grpSp>
        <p:nvGrpSpPr>
          <p:cNvPr id="615483353" name=""/>
          <p:cNvGrpSpPr/>
          <p:nvPr/>
        </p:nvGrpSpPr>
        <p:grpSpPr bwMode="auto">
          <a:xfrm>
            <a:off x="583436" y="1203853"/>
            <a:ext cx="11406457" cy="5468560"/>
            <a:chOff x="0" y="0"/>
            <a:chExt cx="11406457" cy="5468560"/>
          </a:xfrm>
        </p:grpSpPr>
        <p:sp>
          <p:nvSpPr>
            <p:cNvPr id="1282628785" name=""/>
            <p:cNvSpPr/>
            <p:nvPr/>
          </p:nvSpPr>
          <p:spPr bwMode="auto">
            <a:xfrm flipH="0" flipV="0">
              <a:off x="5820832" y="0"/>
              <a:ext cx="5585625" cy="2225399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Произведения о Великой Отечественной войне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"Сашка"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"День Победы в Чернове"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"Отпуск по ранению"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"Привет с фронта"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"На станции "Свободной"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"Женька"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"Не самый тяжкий день"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"Искупить кровью"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"Парадоксы фронтовой ностальгии"</a:t>
              </a:r>
              <a:endParaRPr sz="1400">
                <a:solidFill>
                  <a:schemeClr val="accent4"/>
                </a:solidFill>
              </a:endParaRPr>
            </a:p>
          </p:txBody>
        </p:sp>
        <p:sp>
          <p:nvSpPr>
            <p:cNvPr id="717674218" name=""/>
            <p:cNvSpPr/>
            <p:nvPr/>
          </p:nvSpPr>
          <p:spPr bwMode="auto">
            <a:xfrm flipH="0" flipV="0">
              <a:off x="0" y="0"/>
              <a:ext cx="5757567" cy="3718919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lang="ru-RU"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Р</a:t>
              </a: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усский писатель советского периода. Участник Великой Отечественной войны.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Times New Roman"/>
                  <a:ea typeface="Times New Roman"/>
                  <a:cs typeface="Times New Roman"/>
                </a:rPr>
                <a:t> 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Военный путь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В декабре 1941 года был направлен на фронт. В 1942 году 132-я стрелковая бригада, в составе которой воевал Кондратьев, вела тяжёлые бои под Ржевом. Во время них получил первое ранение, был награждён медалью "За отвагу". После отпуска, полученного по ранению, воевал в железнодорожных войсках. Был повторно и тяжело ранен. В госпитале пробыл на излечении полгода, комиссован с инвалидностью; младший лейтенант.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Times New Roman"/>
                  <a:ea typeface="Times New Roman"/>
                  <a:cs typeface="Times New Roman"/>
                </a:rPr>
                <a:t> 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Награды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ОРДЕН: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"Отечественной войны I степени"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МЕДАЛЬ: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"За отвагу"</a:t>
              </a:r>
              <a:endParaRPr sz="1400">
                <a:solidFill>
                  <a:schemeClr val="accent4"/>
                </a:solidFill>
              </a:endParaRPr>
            </a:p>
          </p:txBody>
        </p:sp>
        <p:pic>
          <p:nvPicPr>
            <p:cNvPr id="1708980264" name="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 flipH="0" flipV="0">
              <a:off x="6015312" y="2384641"/>
              <a:ext cx="5196666" cy="308391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855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708557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70855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70855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529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465298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46529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46529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041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000419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0041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0041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2049727" name="Title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 algn="ctr">
              <a:defRPr/>
            </a:pP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Курочкин 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Виктор Александрович 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(1923</a:t>
            </a:r>
            <a:r>
              <a:rPr lang="ru-RU"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 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- 1976</a:t>
            </a:r>
            <a:r>
              <a:rPr lang="ru-RU" sz="2400" b="1">
                <a:solidFill>
                  <a:schemeClr val="accent4"/>
                </a:solidFill>
              </a:rPr>
              <a:t>)</a:t>
            </a:r>
            <a:endParaRPr sz="2400">
              <a:solidFill>
                <a:schemeClr val="accent4"/>
              </a:solidFill>
            </a:endParaRPr>
          </a:p>
        </p:txBody>
      </p:sp>
      <p:sp>
        <p:nvSpPr>
          <p:cNvPr id="1175138091" name="矩形 90"/>
          <p:cNvSpPr/>
          <p:nvPr/>
        </p:nvSpPr>
        <p:spPr bwMode="auto">
          <a:xfrm>
            <a:off x="7665935" y="2095624"/>
            <a:ext cx="432324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418528211" name="矩形 94"/>
          <p:cNvSpPr/>
          <p:nvPr/>
        </p:nvSpPr>
        <p:spPr bwMode="auto">
          <a:xfrm>
            <a:off x="7668815" y="3574427"/>
            <a:ext cx="432036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520713800" name="矩形 98"/>
          <p:cNvSpPr/>
          <p:nvPr/>
        </p:nvSpPr>
        <p:spPr bwMode="auto">
          <a:xfrm>
            <a:off x="7665935" y="4947395"/>
            <a:ext cx="432036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929270580" name=""/>
          <p:cNvSpPr/>
          <p:nvPr/>
        </p:nvSpPr>
        <p:spPr bwMode="auto">
          <a:xfrm flipH="0" flipV="0">
            <a:off x="420998" y="1203854"/>
            <a:ext cx="6954401" cy="36611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sp>
        <p:nvSpPr>
          <p:cNvPr id="1353832594" name=""/>
          <p:cNvSpPr/>
          <p:nvPr/>
        </p:nvSpPr>
        <p:spPr bwMode="auto">
          <a:xfrm flipH="0" flipV="0">
            <a:off x="11034478" y="529165"/>
            <a:ext cx="952499" cy="343957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sz="1200" u="sng">
                <a:hlinkClick r:id="rId2" action="ppaction://hlinksldjump" tooltip="Слайд 2"/>
              </a:rPr>
              <a:t>Слайд 2</a:t>
            </a:r>
            <a:endParaRPr sz="1200"/>
          </a:p>
        </p:txBody>
      </p:sp>
      <p:grpSp>
        <p:nvGrpSpPr>
          <p:cNvPr id="1453605484" name=""/>
          <p:cNvGrpSpPr/>
          <p:nvPr/>
        </p:nvGrpSpPr>
        <p:grpSpPr bwMode="auto">
          <a:xfrm>
            <a:off x="420997" y="1203853"/>
            <a:ext cx="11796366" cy="5437185"/>
            <a:chOff x="0" y="0"/>
            <a:chExt cx="11796366" cy="5437185"/>
          </a:xfrm>
        </p:grpSpPr>
        <p:sp>
          <p:nvSpPr>
            <p:cNvPr id="1327144409" name=""/>
            <p:cNvSpPr/>
            <p:nvPr/>
          </p:nvSpPr>
          <p:spPr bwMode="auto">
            <a:xfrm flipH="0" flipV="0">
              <a:off x="7453148" y="53339"/>
              <a:ext cx="4343217" cy="945239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Произведения о Великой Отечественной войне</a:t>
              </a:r>
              <a:endParaRPr sz="1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«На войне как на войне»</a:t>
              </a:r>
              <a:endParaRPr sz="1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«Неравный бой»</a:t>
              </a:r>
              <a:endParaRPr sz="1400">
                <a:solidFill>
                  <a:schemeClr val="accent4"/>
                </a:solidFill>
              </a:endParaRPr>
            </a:p>
          </p:txBody>
        </p:sp>
        <p:sp>
          <p:nvSpPr>
            <p:cNvPr id="2047211988" name=""/>
            <p:cNvSpPr/>
            <p:nvPr/>
          </p:nvSpPr>
          <p:spPr bwMode="auto">
            <a:xfrm flipH="0" flipV="0">
              <a:off x="0" y="0"/>
              <a:ext cx="7453149" cy="5242919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lang="ru-RU" sz="13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Р</a:t>
              </a:r>
              <a:r>
                <a:rPr sz="13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усский советский писатель, сценарист и драматург, журналист, яркий представитель «лейтенантской прозы». Участник Великой Отечественной войны. Гвардии лейтенант (1945). </a:t>
              </a:r>
              <a:endParaRPr sz="13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3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</a:t>
              </a:r>
              <a:r>
                <a:rPr sz="13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</a:t>
              </a:r>
              <a:r>
                <a:rPr sz="13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Военный путь</a:t>
              </a:r>
              <a:endParaRPr sz="13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3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Великая Отечественная война застала его в Ленинграде. Во время блокады он работал на заводе, выпускавшем зенитные снаряды.</a:t>
              </a:r>
              <a:endParaRPr sz="13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3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Весной 1942 года в крайне истощённом состоянии Виктор Курочкин был эвакуирован из блокадного Ленинграда через Ладогу. В Ярославской области он два месяца лечился от дистрофии, в июне 1942 года был призван в армию и направлен в танковое училище.</a:t>
              </a:r>
              <a:endParaRPr sz="13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3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С 23 июня 1942 года — курсант Ульяновского гвардейского танкового училища</a:t>
              </a:r>
              <a:endParaRPr sz="13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3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 с 1 марта 1943 года — курсант 2-го Киевского артиллерийского училища (Саратов).</a:t>
              </a:r>
              <a:endParaRPr sz="13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3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 20 июня 1943 года лейтенант Курочкин назначен командиром СУ-85 в 1893-й самоходный артполк 3-й танковой армии 1-го Украинского фронта. С 5 августа 1944 года в составе 1-го гвардейского артиллерийского полка 4-й танковой армии 1-го Украинского фронта: Курская дуга, освобождение Левобережной Украины, форсирование Днепра, освобождение Киева, Львова.</a:t>
              </a:r>
              <a:endParaRPr sz="13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3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31 января 1945 года Курочкин, к тому времени гвардии лейтенант из 1-го гвардейского самоходного - артиллерийского полка, был тяжело ранен при форсировании Одера.</a:t>
              </a:r>
              <a:endParaRPr sz="1300" b="0" i="0" u="none">
                <a:solidFill>
                  <a:schemeClr val="accent4"/>
                </a:solidFill>
                <a:latin typeface="Georgia"/>
                <a:ea typeface="Georgia"/>
                <a:cs typeface="Georgia"/>
              </a:endParaRPr>
            </a:p>
            <a:p>
              <a:pPr>
                <a:defRPr/>
              </a:pPr>
              <a:r>
                <a:rPr sz="13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Награды</a:t>
              </a:r>
              <a:endParaRPr sz="13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3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ОРДЕНА:</a:t>
              </a:r>
              <a:endParaRPr sz="13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3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Орден "Красной Звезды"</a:t>
              </a:r>
              <a:endParaRPr sz="1300" b="0" i="0" u="none">
                <a:solidFill>
                  <a:schemeClr val="accent4"/>
                </a:solidFill>
                <a:latin typeface="Georgia"/>
                <a:ea typeface="Georgia"/>
                <a:cs typeface="Georgia"/>
              </a:endParaRPr>
            </a:p>
            <a:p>
              <a:pPr>
                <a:defRPr/>
              </a:pPr>
              <a:r>
                <a:rPr sz="13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"Орден Отечественной войны II степени"</a:t>
              </a:r>
              <a:endParaRPr sz="1300" b="0" i="0" u="none">
                <a:solidFill>
                  <a:schemeClr val="accent4"/>
                </a:solidFill>
                <a:latin typeface="Georgia"/>
                <a:ea typeface="Georgia"/>
                <a:cs typeface="Georgia"/>
              </a:endParaRPr>
            </a:p>
            <a:p>
              <a:pPr>
                <a:defRPr/>
              </a:pPr>
              <a:r>
                <a:rPr sz="13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"Орден Отечественной войны I степени"</a:t>
              </a:r>
              <a:endParaRPr sz="1300" b="0" i="0" u="none">
                <a:solidFill>
                  <a:schemeClr val="accent4"/>
                </a:solidFill>
                <a:latin typeface="Georgia"/>
                <a:ea typeface="Georgia"/>
                <a:cs typeface="Georgia"/>
              </a:endParaRPr>
            </a:p>
            <a:p>
              <a:pPr>
                <a:defRPr/>
              </a:pPr>
              <a:r>
                <a:rPr sz="13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</a:t>
              </a:r>
              <a:r>
                <a:rPr sz="13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МЕДАЛЬ:</a:t>
              </a:r>
              <a:endParaRPr sz="13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3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медаль «За взятие Берлина» (1945).</a:t>
              </a:r>
              <a:endParaRPr sz="13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3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медаль «За освобождение Праги» (1945).</a:t>
              </a:r>
              <a:endParaRPr sz="13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3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медаль «За победу над Германией» (1945).</a:t>
              </a:r>
              <a:endParaRPr sz="1300">
                <a:solidFill>
                  <a:schemeClr val="accent4"/>
                </a:solidFill>
              </a:endParaRPr>
            </a:p>
          </p:txBody>
        </p:sp>
        <p:pic>
          <p:nvPicPr>
            <p:cNvPr id="1558378464" name="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 flipH="0" flipV="0">
              <a:off x="8523271" y="1449352"/>
              <a:ext cx="2792356" cy="398783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138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751380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75138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75138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52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18528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8528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8528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71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207138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2071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2071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99039249" name="Title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 algn="ctr">
              <a:defRPr/>
            </a:pP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Нагибин 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Юрий Маркович</a:t>
            </a:r>
            <a:r>
              <a:rPr lang="ru-RU"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 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(1920 - 1994</a:t>
            </a:r>
            <a:r>
              <a:rPr lang="ru-RU" sz="2400" b="1">
                <a:latin typeface="Georgia"/>
                <a:ea typeface="Georgia"/>
                <a:cs typeface="Georgia"/>
              </a:rPr>
              <a:t>)</a:t>
            </a:r>
            <a:endParaRPr sz="2400">
              <a:solidFill>
                <a:schemeClr val="accent4"/>
              </a:solidFill>
            </a:endParaRPr>
          </a:p>
        </p:txBody>
      </p:sp>
      <p:sp>
        <p:nvSpPr>
          <p:cNvPr id="2144476200" name="矩形 90"/>
          <p:cNvSpPr/>
          <p:nvPr/>
        </p:nvSpPr>
        <p:spPr bwMode="auto">
          <a:xfrm>
            <a:off x="7665935" y="2095624"/>
            <a:ext cx="432324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796138921" name="矩形 94"/>
          <p:cNvSpPr/>
          <p:nvPr/>
        </p:nvSpPr>
        <p:spPr bwMode="auto">
          <a:xfrm>
            <a:off x="7668815" y="3574427"/>
            <a:ext cx="432036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482414155" name="矩形 98"/>
          <p:cNvSpPr/>
          <p:nvPr/>
        </p:nvSpPr>
        <p:spPr bwMode="auto">
          <a:xfrm>
            <a:off x="7665935" y="4947395"/>
            <a:ext cx="432036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309832656" name=""/>
          <p:cNvSpPr/>
          <p:nvPr/>
        </p:nvSpPr>
        <p:spPr bwMode="auto">
          <a:xfrm flipH="0" flipV="0">
            <a:off x="420998" y="1203854"/>
            <a:ext cx="6954401" cy="36611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sp>
        <p:nvSpPr>
          <p:cNvPr id="1838293061" name=""/>
          <p:cNvSpPr/>
          <p:nvPr/>
        </p:nvSpPr>
        <p:spPr bwMode="auto">
          <a:xfrm flipH="0" flipV="0">
            <a:off x="7449374" y="1203854"/>
            <a:ext cx="4484058" cy="36611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sp>
        <p:nvSpPr>
          <p:cNvPr id="320024517" name=""/>
          <p:cNvSpPr/>
          <p:nvPr/>
        </p:nvSpPr>
        <p:spPr bwMode="auto">
          <a:xfrm flipH="0" flipV="0">
            <a:off x="11034478" y="529165"/>
            <a:ext cx="952499" cy="343957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sz="1200" u="sng">
                <a:hlinkClick r:id="rId2" action="ppaction://hlinksldjump" tooltip="Слайд 2"/>
              </a:rPr>
              <a:t>Слайд 2</a:t>
            </a:r>
            <a:endParaRPr sz="1200"/>
          </a:p>
        </p:txBody>
      </p:sp>
      <p:grpSp>
        <p:nvGrpSpPr>
          <p:cNvPr id="1791428657" name=""/>
          <p:cNvGrpSpPr/>
          <p:nvPr/>
        </p:nvGrpSpPr>
        <p:grpSpPr bwMode="auto">
          <a:xfrm>
            <a:off x="838198" y="1124479"/>
            <a:ext cx="10471033" cy="5530860"/>
            <a:chOff x="0" y="0"/>
            <a:chExt cx="10471033" cy="5530860"/>
          </a:xfrm>
        </p:grpSpPr>
        <p:sp>
          <p:nvSpPr>
            <p:cNvPr id="788175862" name=""/>
            <p:cNvSpPr/>
            <p:nvPr/>
          </p:nvSpPr>
          <p:spPr bwMode="auto">
            <a:xfrm flipH="0" flipV="0">
              <a:off x="0" y="0"/>
              <a:ext cx="5103769" cy="5212440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lang="ru-RU"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Р</a:t>
              </a: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усский писатель-прозаик, журналист, сценарист, мемуарист.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                                                                                  </a:t>
              </a:r>
              <a:endParaRPr sz="1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Военный путь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Когда началась Великая Отечественная война, студентов и преподавателей ВГИКа эвакуировали в Алма-Ату. Нагибин не поехал с ними, остался в Москве и записался добровольцем в армию. Он хорошо знал немецкий язык, поэтому попал по распределению в Политическое управление Волховского фронта, в отдел контрпропаганды. Писатель придумывал лозунги для агитационных листовок, переводил документы, вел радиопередачи. В то же время он участвовал в боях на Воронежском и Волховском фронтах.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В 1942 году Нагибин был тяжело ранен, и его освободили от службы по состоянию здоровья. Тогда писатель вернулся в Москву и устроился журналистом в газету «Труд». Как военный корреспондент, он участвовал в битве за Сталинград, освобождении Минска, Вильнюса и Каунаса.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Times New Roman"/>
                  <a:ea typeface="Times New Roman"/>
                  <a:cs typeface="Times New Roman"/>
                </a:rPr>
                <a:t> 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Награды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ОРДЕН: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"Орден Отечественной войны II степени".</a:t>
              </a:r>
              <a:endParaRPr sz="1400">
                <a:solidFill>
                  <a:schemeClr val="accent4"/>
                </a:solidFill>
              </a:endParaRPr>
            </a:p>
          </p:txBody>
        </p:sp>
        <p:pic>
          <p:nvPicPr>
            <p:cNvPr id="1765324279" name="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 flipH="0" flipV="0">
              <a:off x="7463240" y="1491252"/>
              <a:ext cx="2547830" cy="4039607"/>
            </a:xfrm>
            <a:prstGeom prst="rect">
              <a:avLst/>
            </a:prstGeom>
          </p:spPr>
        </p:pic>
        <p:sp>
          <p:nvSpPr>
            <p:cNvPr id="244388498" name=""/>
            <p:cNvSpPr/>
            <p:nvPr/>
          </p:nvSpPr>
          <p:spPr bwMode="auto">
            <a:xfrm flipH="0" flipV="0">
              <a:off x="5565503" y="79374"/>
              <a:ext cx="4905529" cy="1158599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Произведения о Великой Отечественной войне</a:t>
              </a:r>
              <a:endParaRPr sz="1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endParaRPr>
            </a:p>
            <a:p>
              <a:pPr>
                <a:defRPr/>
              </a:pPr>
              <a:r>
                <a:rPr lang="ru-RU"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«Большое сердце»</a:t>
              </a:r>
              <a:endParaRPr lang="ru-RU" sz="1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endParaRPr>
            </a:p>
            <a:p>
              <a:pPr>
                <a:defRPr/>
              </a:pPr>
              <a:r>
                <a:rPr lang="ru-RU"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Гвардейцы на Днепре»</a:t>
              </a:r>
              <a:endParaRPr lang="ru-RU" sz="1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endParaRPr>
            </a:p>
            <a:p>
              <a:pPr>
                <a:defRPr/>
              </a:pPr>
              <a:r>
                <a:rPr lang="ru-RU"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«Две силы»</a:t>
              </a:r>
              <a:endParaRPr lang="ru-RU" sz="1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endParaRPr>
            </a:p>
            <a:p>
              <a:pPr>
                <a:defRPr/>
              </a:pPr>
              <a:r>
                <a:rPr lang="ru-RU"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«Ценою жизни»</a:t>
              </a:r>
              <a:endParaRPr lang="ru-RU" sz="1400">
                <a:solidFill>
                  <a:schemeClr val="accent4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447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44476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44476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44476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1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961389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961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961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41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482414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82414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82414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9005496" name="Title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 algn="ctr">
              <a:defRPr/>
            </a:pP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Некрасов 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Виктор Платонович</a:t>
            </a:r>
            <a:r>
              <a:rPr lang="ru-RU"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 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(1911 - 1987</a:t>
            </a:r>
            <a:r>
              <a:rPr lang="ru-RU" sz="2400" b="1">
                <a:solidFill>
                  <a:schemeClr val="accent4"/>
                </a:solidFill>
              </a:rPr>
              <a:t>)</a:t>
            </a:r>
            <a:endParaRPr sz="2400" b="1">
              <a:solidFill>
                <a:schemeClr val="accent4"/>
              </a:solidFill>
            </a:endParaRPr>
          </a:p>
        </p:txBody>
      </p:sp>
      <p:sp>
        <p:nvSpPr>
          <p:cNvPr id="1920346915" name="矩形 90"/>
          <p:cNvSpPr/>
          <p:nvPr/>
        </p:nvSpPr>
        <p:spPr bwMode="auto">
          <a:xfrm>
            <a:off x="7665935" y="2095624"/>
            <a:ext cx="432324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774923381" name="矩形 94"/>
          <p:cNvSpPr/>
          <p:nvPr/>
        </p:nvSpPr>
        <p:spPr bwMode="auto">
          <a:xfrm>
            <a:off x="7668815" y="3574427"/>
            <a:ext cx="432036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546084949" name="矩形 98"/>
          <p:cNvSpPr/>
          <p:nvPr/>
        </p:nvSpPr>
        <p:spPr bwMode="auto">
          <a:xfrm>
            <a:off x="7665935" y="4947395"/>
            <a:ext cx="432036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916688709" name=""/>
          <p:cNvSpPr/>
          <p:nvPr/>
        </p:nvSpPr>
        <p:spPr bwMode="auto">
          <a:xfrm flipH="0" flipV="0">
            <a:off x="420998" y="1203854"/>
            <a:ext cx="6954401" cy="36611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sp>
        <p:nvSpPr>
          <p:cNvPr id="421061930" name=""/>
          <p:cNvSpPr/>
          <p:nvPr/>
        </p:nvSpPr>
        <p:spPr bwMode="auto">
          <a:xfrm flipH="0" flipV="0">
            <a:off x="11033794" y="568854"/>
            <a:ext cx="952499" cy="343957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sz="1200" u="sng">
                <a:hlinkClick r:id="rId2" action="ppaction://hlinksldjump" tooltip="Слайд 2"/>
              </a:rPr>
              <a:t>Слайд 2</a:t>
            </a:r>
            <a:endParaRPr sz="1200"/>
          </a:p>
        </p:txBody>
      </p:sp>
      <p:sp>
        <p:nvSpPr>
          <p:cNvPr id="778499391" name=""/>
          <p:cNvSpPr/>
          <p:nvPr/>
        </p:nvSpPr>
        <p:spPr bwMode="auto">
          <a:xfrm flipH="0" flipV="0">
            <a:off x="11033794" y="568854"/>
            <a:ext cx="952499" cy="343957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sz="1200" u="sng">
                <a:hlinkClick r:id="rId2" action="ppaction://hlinksldjump" tooltip="Слайд 2"/>
              </a:rPr>
              <a:t>Слайд 2</a:t>
            </a:r>
            <a:endParaRPr sz="1200"/>
          </a:p>
        </p:txBody>
      </p:sp>
      <p:grpSp>
        <p:nvGrpSpPr>
          <p:cNvPr id="1043510203" name=""/>
          <p:cNvGrpSpPr/>
          <p:nvPr/>
        </p:nvGrpSpPr>
        <p:grpSpPr bwMode="auto">
          <a:xfrm>
            <a:off x="715728" y="1203853"/>
            <a:ext cx="11219502" cy="5549592"/>
            <a:chOff x="0" y="0"/>
            <a:chExt cx="11219502" cy="5549592"/>
          </a:xfrm>
        </p:grpSpPr>
        <p:sp>
          <p:nvSpPr>
            <p:cNvPr id="818522596" name=""/>
            <p:cNvSpPr/>
            <p:nvPr/>
          </p:nvSpPr>
          <p:spPr bwMode="auto">
            <a:xfrm flipH="0" flipV="0">
              <a:off x="4974166" y="0"/>
              <a:ext cx="6245336" cy="1158599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Произведения о Великой Отечественной войне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"В окопах Сталинграда"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"Рядовой Лютиков"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"Переправа"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"Три встречи"</a:t>
              </a:r>
              <a:endParaRPr sz="1400">
                <a:solidFill>
                  <a:schemeClr val="accent4"/>
                </a:solidFill>
              </a:endParaRPr>
            </a:p>
          </p:txBody>
        </p:sp>
        <p:sp>
          <p:nvSpPr>
            <p:cNvPr id="547724174" name=""/>
            <p:cNvSpPr/>
            <p:nvPr/>
          </p:nvSpPr>
          <p:spPr bwMode="auto">
            <a:xfrm flipH="0" flipV="0">
              <a:off x="0" y="291041"/>
              <a:ext cx="4300918" cy="4572359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lang="ru-RU"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Р</a:t>
              </a: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усский советский писатель, диссидент и эмигрант. Лауреат Сталинской премии второй степени (1947). Член французского ПЕН-клуба (1975). Член Баварской академии изящных искусств (1983). Участник Великой Отечественной войны. Капитан (1945).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Военный путь</a:t>
              </a:r>
              <a:endParaRPr sz="1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В 1941—1944 годы Некрасов был на фронте полковым инженером и заместителем командира сапёрного батальона, участвовал в Сталинградской битве, после ранения в Польше, в начале 1945 года, в звании капитана был демобилизован.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Награды</a:t>
              </a:r>
              <a:endParaRPr sz="1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МЕДАЛИ: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"За отвагу"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"За оборону Сталинграда"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"За победу над Германией в Великой Отечественной войне 1941—1945</a:t>
              </a:r>
              <a:r>
                <a:rPr sz="1100" b="0" i="0" u="none">
                  <a:solidFill>
                    <a:srgbClr val="000000"/>
                  </a:solidFill>
                  <a:latin typeface="Georgia"/>
                  <a:ea typeface="Georgia"/>
                  <a:cs typeface="Georgia"/>
                </a:rPr>
                <a:t> гг."</a:t>
              </a:r>
              <a:endParaRPr/>
            </a:p>
          </p:txBody>
        </p:sp>
        <p:pic>
          <p:nvPicPr>
            <p:cNvPr id="1893594813" name="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 flipH="0" flipV="0">
              <a:off x="7611078" y="423333"/>
              <a:ext cx="3507453" cy="512625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034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203469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20346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20346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92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749233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74923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74923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08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460849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6084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6084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53568183" name="Title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 algn="ctr">
              <a:defRPr/>
            </a:pP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Носов Евгений Иванович</a:t>
            </a:r>
            <a:r>
              <a:rPr lang="ru-RU"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 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(1925 - 2002)</a:t>
            </a:r>
            <a:endParaRPr sz="2400" b="1">
              <a:solidFill>
                <a:schemeClr val="accent4"/>
              </a:solidFill>
            </a:endParaRPr>
          </a:p>
        </p:txBody>
      </p:sp>
      <p:sp>
        <p:nvSpPr>
          <p:cNvPr id="1104145276" name="矩形 90"/>
          <p:cNvSpPr/>
          <p:nvPr/>
        </p:nvSpPr>
        <p:spPr bwMode="auto">
          <a:xfrm>
            <a:off x="7665934" y="2095623"/>
            <a:ext cx="4323240" cy="36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544336216" name="矩形 94"/>
          <p:cNvSpPr/>
          <p:nvPr/>
        </p:nvSpPr>
        <p:spPr bwMode="auto">
          <a:xfrm>
            <a:off x="7668814" y="3574426"/>
            <a:ext cx="4320360" cy="36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261321213" name="矩形 98"/>
          <p:cNvSpPr/>
          <p:nvPr/>
        </p:nvSpPr>
        <p:spPr bwMode="auto">
          <a:xfrm>
            <a:off x="7665934" y="4947395"/>
            <a:ext cx="4320360" cy="36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454577184" name=""/>
          <p:cNvSpPr/>
          <p:nvPr/>
        </p:nvSpPr>
        <p:spPr bwMode="auto">
          <a:xfrm flipH="0" flipV="0">
            <a:off x="7449373" y="1203853"/>
            <a:ext cx="4484057" cy="366118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sp>
        <p:nvSpPr>
          <p:cNvPr id="1653611043" name=""/>
          <p:cNvSpPr/>
          <p:nvPr/>
        </p:nvSpPr>
        <p:spPr bwMode="auto">
          <a:xfrm flipH="0" flipV="0">
            <a:off x="11036674" y="529165"/>
            <a:ext cx="952499" cy="343957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sz="1200" u="sng">
                <a:hlinkClick r:id="rId2" action="ppaction://hlinksldjump" tooltip="Слайд 2"/>
              </a:rPr>
              <a:t>Слайд 2</a:t>
            </a:r>
            <a:endParaRPr sz="1200"/>
          </a:p>
        </p:txBody>
      </p:sp>
      <p:grpSp>
        <p:nvGrpSpPr>
          <p:cNvPr id="1851810258" name=""/>
          <p:cNvGrpSpPr/>
          <p:nvPr/>
        </p:nvGrpSpPr>
        <p:grpSpPr bwMode="auto">
          <a:xfrm>
            <a:off x="454554" y="1203853"/>
            <a:ext cx="11480317" cy="5605505"/>
            <a:chOff x="0" y="0"/>
            <a:chExt cx="11480317" cy="5605505"/>
          </a:xfrm>
        </p:grpSpPr>
        <p:sp>
          <p:nvSpPr>
            <p:cNvPr id="588039852" name=""/>
            <p:cNvSpPr/>
            <p:nvPr/>
          </p:nvSpPr>
          <p:spPr bwMode="auto">
            <a:xfrm flipH="0" flipV="0">
              <a:off x="5155966" y="0"/>
              <a:ext cx="6324351" cy="945239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Произведения о Великой Отечественной войне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"Красное вино победы"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"Шопен, соната номер два"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"Усвятские шлемоносцы"</a:t>
              </a:r>
              <a:endParaRPr/>
            </a:p>
          </p:txBody>
        </p:sp>
        <p:sp>
          <p:nvSpPr>
            <p:cNvPr id="1243244600" name=""/>
            <p:cNvSpPr/>
            <p:nvPr/>
          </p:nvSpPr>
          <p:spPr bwMode="auto">
            <a:xfrm flipH="0" flipV="0">
              <a:off x="0" y="118745"/>
              <a:ext cx="5026914" cy="5486760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lang="ru-RU"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Р</a:t>
              </a: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усский и советский писатель. Герой Социалистического Труда (1990). Член Союза писателей СССР, редколлегий журналов «Наш современник», «Подъём» и «Роман-газеты». (1925-2002)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Военный путь</a:t>
              </a:r>
              <a:endParaRPr sz="1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Шестнадцатилетним юношей пережил фашистскую оккупацию. Закончил восьмой класс и после Курского сражения (5 июля - 23 августа 1943 года) ушёл на фронт в артиллерийские войска, став наводчиком орудия. Участвовал в операции "Багратион", в боях на Рогачёвском плацдарме за Днепром. Воевал в Польше. В боях под Кёнигсбергом 8 февраля 1945 года был тяжело ранен и День Победы встречал в госпитале в Серпухове, о чём позже написал рассказ "Красное вино победы". Выйдя из госпиталя, получил пособие по инвалидности.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Times New Roman"/>
                  <a:ea typeface="Times New Roman"/>
                  <a:cs typeface="Times New Roman"/>
                </a:rPr>
                <a:t> 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Награды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ОРДЕН: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"Отечественной войны II степени"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МЕДАЛИ: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"За отвагу"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"За победу над Германией в Великой Отечественной войне 1941—1945 гг.</a:t>
              </a:r>
              <a:r>
                <a:rPr sz="1100" b="0" i="0" u="none">
                  <a:solidFill>
                    <a:srgbClr val="000000"/>
                  </a:solidFill>
                  <a:latin typeface="Georgia"/>
                  <a:ea typeface="Georgia"/>
                  <a:cs typeface="Georgia"/>
                </a:rPr>
                <a:t>"</a:t>
              </a:r>
              <a:endParaRPr/>
            </a:p>
            <a:p>
              <a:pPr>
                <a:defRPr/>
              </a:pPr>
              <a:r>
                <a:rPr sz="1050" b="0" i="0" u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</a:rPr>
                <a:t> </a:t>
              </a:r>
              <a:endParaRPr/>
            </a:p>
          </p:txBody>
        </p:sp>
        <p:pic>
          <p:nvPicPr>
            <p:cNvPr id="1991393213" name="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 flipH="0" flipV="0">
              <a:off x="6133570" y="1338946"/>
              <a:ext cx="5279791" cy="395984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145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04145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04145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04145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336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44336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44336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44336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32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261321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61321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61321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7049276" name="Title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0000" lnSpcReduction="2000"/>
          </a:bodyPr>
          <a:lstStyle/>
          <a:p>
            <a:pPr algn="ctr">
              <a:defRPr/>
            </a:pP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Окуджава Булат Шалвович</a:t>
            </a:r>
            <a:r>
              <a:rPr lang="ru-RU"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 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(1924 - 1997)</a:t>
            </a:r>
            <a:endParaRPr sz="2400" b="1">
              <a:solidFill>
                <a:schemeClr val="accent4"/>
              </a:solidFill>
            </a:endParaRPr>
          </a:p>
        </p:txBody>
      </p:sp>
      <p:sp>
        <p:nvSpPr>
          <p:cNvPr id="781856393" name="矩形 90"/>
          <p:cNvSpPr/>
          <p:nvPr/>
        </p:nvSpPr>
        <p:spPr bwMode="auto">
          <a:xfrm>
            <a:off x="7665935" y="2095624"/>
            <a:ext cx="432324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377808282" name="矩形 94"/>
          <p:cNvSpPr/>
          <p:nvPr/>
        </p:nvSpPr>
        <p:spPr bwMode="auto">
          <a:xfrm>
            <a:off x="7668815" y="3574427"/>
            <a:ext cx="432036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854588388" name="矩形 98"/>
          <p:cNvSpPr/>
          <p:nvPr/>
        </p:nvSpPr>
        <p:spPr bwMode="auto">
          <a:xfrm>
            <a:off x="7665935" y="4947395"/>
            <a:ext cx="432036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599480427" name=""/>
          <p:cNvSpPr/>
          <p:nvPr/>
        </p:nvSpPr>
        <p:spPr bwMode="auto">
          <a:xfrm flipH="0" flipV="0">
            <a:off x="420998" y="1203854"/>
            <a:ext cx="6954401" cy="36611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sp>
        <p:nvSpPr>
          <p:cNvPr id="1463068631" name=""/>
          <p:cNvSpPr/>
          <p:nvPr/>
        </p:nvSpPr>
        <p:spPr bwMode="auto">
          <a:xfrm flipH="0" flipV="0">
            <a:off x="7449374" y="1203854"/>
            <a:ext cx="4484058" cy="36611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sp>
        <p:nvSpPr>
          <p:cNvPr id="907902275" name=""/>
          <p:cNvSpPr/>
          <p:nvPr/>
        </p:nvSpPr>
        <p:spPr bwMode="auto">
          <a:xfrm flipH="0" flipV="0">
            <a:off x="11033794" y="529165"/>
            <a:ext cx="952499" cy="343957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sz="1200" u="sng">
                <a:hlinkClick r:id="rId2" action="ppaction://hlinksldjump" tooltip="Слайд 2"/>
              </a:rPr>
              <a:t>Слайд 2</a:t>
            </a:r>
            <a:endParaRPr sz="1200"/>
          </a:p>
        </p:txBody>
      </p:sp>
      <p:grpSp>
        <p:nvGrpSpPr>
          <p:cNvPr id="853042552" name=""/>
          <p:cNvGrpSpPr/>
          <p:nvPr/>
        </p:nvGrpSpPr>
        <p:grpSpPr bwMode="auto">
          <a:xfrm>
            <a:off x="647423" y="1203853"/>
            <a:ext cx="11479794" cy="5639159"/>
            <a:chOff x="0" y="0"/>
            <a:chExt cx="11479794" cy="5639159"/>
          </a:xfrm>
        </p:grpSpPr>
        <p:sp>
          <p:nvSpPr>
            <p:cNvPr id="336547153" name=""/>
            <p:cNvSpPr/>
            <p:nvPr/>
          </p:nvSpPr>
          <p:spPr bwMode="auto">
            <a:xfrm rot="0" flipH="0" flipV="0">
              <a:off x="0" y="0"/>
              <a:ext cx="6801950" cy="5639159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lang="ru-RU"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С</a:t>
              </a: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оветский и российский поэт, бард, прозаик и сценарист, композитор. Автор около двухсот авторских и эстрадных песен, один из наиболее ярких представителей жанра авторской песни в 1960-е-1980-е годы. Участник Великой Отечественной войны. </a:t>
              </a:r>
              <a:endParaRPr sz="1400" b="0" i="0" u="none">
                <a:solidFill>
                  <a:schemeClr val="accent4"/>
                </a:solidFill>
                <a:latin typeface="Georgia"/>
                <a:ea typeface="Georgia"/>
                <a:cs typeface="Georgia"/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Гвардии рядовой (1944).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Times New Roman"/>
                  <a:ea typeface="Times New Roman"/>
                  <a:cs typeface="Times New Roman"/>
                </a:rPr>
                <a:t> 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Военный путь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В апреле 1942 года Булат Окуджава добивался досрочного призыва в армию. Был призван в августе 1942 года и направлен в 10-й отдельный запасной миномётный дивизион. После двух месяцев подготовки с октября 1942 года на Северо-Кавказском фронте, миномётчик в 254-м гвардейском кавалерийском полку 5-го гвардейского Донского кавалерийского казачьего корпуса. 16 декабря 1942 года под Моздоком был ранен, после госпиталя в действующую армию не вернулся. С января 1943 года служил в 124-м стрелковом запасном полку в Батуми и позже радистом в 126-й гаубичной артиллерийской бригаде большой мощности Закавказского фронта, прикрывавшего границу с Турцией и Ираном. Демобилизован по состоянию здоровья в марте 1944 года. 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Как говорил Булат Окуджава (и с ним соглашались его коллеги – писатели-фронтовики), на войне боялись все, даже те, кто считал себя храбрее остальных. 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Награды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ОРДЕН: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"Отечественной войны I степени"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МЕДАЛИ: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"За оборону Кавказа"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"За победу над Германией в Великой Отечественной войне 1941—1945 гг."</a:t>
              </a:r>
              <a:endParaRPr sz="1400">
                <a:solidFill>
                  <a:schemeClr val="accent4"/>
                </a:solidFill>
              </a:endParaRPr>
            </a:p>
          </p:txBody>
        </p:sp>
        <p:pic>
          <p:nvPicPr>
            <p:cNvPr id="12982212" name="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 rot="0" flipH="0" flipV="0">
              <a:off x="7528021" y="2648662"/>
              <a:ext cx="3951772" cy="2792482"/>
            </a:xfrm>
            <a:prstGeom prst="rect">
              <a:avLst/>
            </a:prstGeom>
          </p:spPr>
        </p:pic>
        <p:sp>
          <p:nvSpPr>
            <p:cNvPr id="1393376911" name=""/>
            <p:cNvSpPr/>
            <p:nvPr/>
          </p:nvSpPr>
          <p:spPr bwMode="auto">
            <a:xfrm rot="0" flipH="0" flipV="0">
              <a:off x="7289270" y="129445"/>
              <a:ext cx="3931222" cy="1371960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Произведения о Великой Отечественной войне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"А мы с тобой, брат, из пехоты..."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"До свидания, мальчики…"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"Не вели, старшина, чтоб была тишина..."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"Здесь птицы не поют…"</a:t>
              </a:r>
              <a:endParaRPr/>
            </a:p>
          </p:txBody>
        </p:sp>
      </p:grpSp>
      <p:sp>
        <p:nvSpPr>
          <p:cNvPr id="2003506312" name=""/>
          <p:cNvSpPr/>
          <p:nvPr/>
        </p:nvSpPr>
        <p:spPr bwMode="auto">
          <a:xfrm flipH="0" flipV="0">
            <a:off x="11211442" y="3089518"/>
            <a:ext cx="634999" cy="561730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sz="500" u="sng">
                <a:hlinkClick r:id="rId4" tooltip="1"/>
              </a:rPr>
              <a:t>C:\Users\sok86\Desktop\моя\игра домино\0126 (1).mp4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85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818563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8185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8185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808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77808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77808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77808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588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54588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54588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54588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 flipH="0" flipV="0">
            <a:off x="838198" y="281475"/>
            <a:ext cx="10515600" cy="62506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0000" lnSpcReduction="2000"/>
          </a:bodyPr>
          <a:lstStyle/>
          <a:p>
            <a:pPr>
              <a:defRPr/>
            </a:pPr>
            <a:r>
              <a:rPr lang="ru-RU" sz="7200"/>
              <a:t>       </a:t>
            </a:r>
            <a:r>
              <a:rPr lang="ru-RU" sz="7200" b="1" i="1">
                <a:latin typeface="Arial Black"/>
                <a:ea typeface="Arial Black"/>
                <a:cs typeface="Arial Black"/>
              </a:rPr>
              <a:t>ИГРОВОЕ ПОЛЕ</a:t>
            </a:r>
            <a:endParaRPr sz="7200" b="1" i="1">
              <a:latin typeface="Arial Black"/>
              <a:cs typeface="Arial Black"/>
            </a:endParaRPr>
          </a:p>
        </p:txBody>
      </p:sp>
      <p:sp>
        <p:nvSpPr>
          <p:cNvPr id="6" name="矩形 90"/>
          <p:cNvSpPr/>
          <p:nvPr/>
        </p:nvSpPr>
        <p:spPr bwMode="auto">
          <a:xfrm>
            <a:off x="7665935" y="2095624"/>
            <a:ext cx="432324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0" name="矩形 94"/>
          <p:cNvSpPr/>
          <p:nvPr/>
        </p:nvSpPr>
        <p:spPr bwMode="auto">
          <a:xfrm flipH="0" flipV="0">
            <a:off x="2533788" y="2142120"/>
            <a:ext cx="1676440" cy="1189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800" b="0" i="0" u="none" strike="noStrike" cap="none" spc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Герман</a:t>
            </a:r>
            <a:endParaRPr sz="18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 sz="1800" b="0" i="0" u="none" strike="noStrike" cap="none" spc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Юрий</a:t>
            </a:r>
            <a:endParaRPr sz="18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 sz="1800" b="0" i="0" u="none" strike="noStrike" cap="none" spc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Павлович</a:t>
            </a:r>
            <a:endParaRPr sz="18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 sz="1800" b="0" i="0" u="sng" strike="noStrike" cap="none" spc="0">
                <a:solidFill>
                  <a:schemeClr val="accent4"/>
                </a:solidFill>
                <a:latin typeface="+mn-lt"/>
                <a:ea typeface="+mn-ea"/>
                <a:cs typeface="+mn-cs"/>
                <a:hlinkClick r:id="rId2" action="ppaction://hlinksldjump" tooltip="Слайд 10"/>
              </a:rPr>
              <a:t>Слайд 10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14" name="矩形 98"/>
          <p:cNvSpPr/>
          <p:nvPr/>
        </p:nvSpPr>
        <p:spPr bwMode="auto">
          <a:xfrm flipH="0" flipV="0">
            <a:off x="8290679" y="2356066"/>
            <a:ext cx="1882191" cy="1189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800" b="0" i="0" u="none" strike="noStrike" cap="none" spc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Казакевич</a:t>
            </a:r>
            <a:endParaRPr sz="18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 sz="1800" b="0" i="0" u="none" strike="noStrike" cap="none" spc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Эммануил</a:t>
            </a:r>
            <a:endParaRPr sz="18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 sz="1800" b="0" i="0" u="none" strike="noStrike" cap="none" spc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Генрихович</a:t>
            </a:r>
            <a:endParaRPr sz="18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 sz="1800" b="0" i="0" u="sng" strike="noStrike" cap="none" spc="0">
                <a:solidFill>
                  <a:schemeClr val="accent4"/>
                </a:solidFill>
                <a:latin typeface="+mn-lt"/>
                <a:ea typeface="+mn-ea"/>
                <a:cs typeface="+mn-cs"/>
                <a:hlinkClick r:id="rId3" action="ppaction://hlinksldjump" tooltip="Слайд 13"/>
              </a:rPr>
              <a:t>Слайд 13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1867077249" name=""/>
          <p:cNvSpPr txBox="1"/>
          <p:nvPr/>
        </p:nvSpPr>
        <p:spPr bwMode="auto">
          <a:xfrm flipH="0" flipV="0">
            <a:off x="914014" y="1013774"/>
            <a:ext cx="1674896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Астафьев 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Виктор Петрович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 u="sng">
                <a:solidFill>
                  <a:schemeClr val="accent4"/>
                </a:solidFill>
                <a:hlinkClick r:id="rId4" action="ppaction://hlinksldjump" tooltip="Слайд 3"/>
              </a:rPr>
              <a:t>Слайд 3</a:t>
            </a:r>
            <a:endParaRPr sz="1700">
              <a:solidFill>
                <a:schemeClr val="accent4"/>
              </a:solidFill>
            </a:endParaRPr>
          </a:p>
        </p:txBody>
      </p:sp>
      <p:sp>
        <p:nvSpPr>
          <p:cNvPr id="1364327724" name=""/>
          <p:cNvSpPr txBox="1"/>
          <p:nvPr/>
        </p:nvSpPr>
        <p:spPr bwMode="auto">
          <a:xfrm flipH="0" flipV="0">
            <a:off x="2848322" y="1013774"/>
            <a:ext cx="1752590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Бакланов Григорий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Яковлевич</a:t>
            </a:r>
            <a:r>
              <a:rPr lang="en-US">
                <a:solidFill>
                  <a:schemeClr val="accent4"/>
                </a:solidFill>
              </a:rPr>
              <a:t> </a:t>
            </a:r>
            <a:endParaRPr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 u="sng">
                <a:solidFill>
                  <a:schemeClr val="accent4"/>
                </a:solidFill>
                <a:hlinkClick r:id="rId5" action="ppaction://hlinksldjump" tooltip="Слайд 4"/>
              </a:rPr>
              <a:t>Слайд 4</a:t>
            </a:r>
            <a:endParaRPr sz="1700">
              <a:solidFill>
                <a:schemeClr val="accent4"/>
              </a:solidFill>
            </a:endParaRPr>
          </a:p>
        </p:txBody>
      </p:sp>
      <p:sp>
        <p:nvSpPr>
          <p:cNvPr id="1047134661" name=""/>
          <p:cNvSpPr txBox="1"/>
          <p:nvPr/>
        </p:nvSpPr>
        <p:spPr bwMode="auto">
          <a:xfrm flipH="0" flipV="0">
            <a:off x="4940188" y="1013774"/>
            <a:ext cx="1715461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Бондарарев Юрий 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Васильевич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 u="sng">
                <a:solidFill>
                  <a:schemeClr val="accent4"/>
                </a:solidFill>
                <a:hlinkClick r:id="rId6" action="ppaction://hlinksldjump" tooltip="Слайд 5"/>
              </a:rPr>
              <a:t>Слайд 5</a:t>
            </a:r>
            <a:endParaRPr sz="1700">
              <a:solidFill>
                <a:schemeClr val="accent4"/>
              </a:solidFill>
            </a:endParaRPr>
          </a:p>
        </p:txBody>
      </p:sp>
      <p:sp>
        <p:nvSpPr>
          <p:cNvPr id="101664714" name=""/>
          <p:cNvSpPr txBox="1"/>
          <p:nvPr/>
        </p:nvSpPr>
        <p:spPr bwMode="auto">
          <a:xfrm flipH="0" flipV="0">
            <a:off x="6545043" y="953040"/>
            <a:ext cx="1644618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Быков 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Василий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Владимирович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 u="sng">
                <a:solidFill>
                  <a:schemeClr val="accent4"/>
                </a:solidFill>
                <a:hlinkClick r:id="rId7" action="ppaction://hlinksldjump" tooltip="Слайд 6"/>
              </a:rPr>
              <a:t>Слайд 6</a:t>
            </a:r>
            <a:endParaRPr sz="1700">
              <a:solidFill>
                <a:schemeClr val="accent4"/>
              </a:solidFill>
            </a:endParaRPr>
          </a:p>
        </p:txBody>
      </p:sp>
      <p:sp>
        <p:nvSpPr>
          <p:cNvPr id="958096320" name=""/>
          <p:cNvSpPr txBox="1"/>
          <p:nvPr/>
        </p:nvSpPr>
        <p:spPr bwMode="auto">
          <a:xfrm flipH="0" flipV="0">
            <a:off x="8549313" y="1013774"/>
            <a:ext cx="1086731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Васильев 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Борис 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Львович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 u="sng">
                <a:solidFill>
                  <a:schemeClr val="accent4"/>
                </a:solidFill>
                <a:hlinkClick r:id="rId8" action="ppaction://hlinksldjump" tooltip="Слайд 7"/>
              </a:rPr>
              <a:t>Слайд 7</a:t>
            </a:r>
            <a:endParaRPr sz="1700">
              <a:solidFill>
                <a:schemeClr val="accent4"/>
              </a:solidFill>
            </a:endParaRPr>
          </a:p>
        </p:txBody>
      </p:sp>
      <p:sp>
        <p:nvSpPr>
          <p:cNvPr id="329968947" name=""/>
          <p:cNvSpPr txBox="1"/>
          <p:nvPr/>
        </p:nvSpPr>
        <p:spPr bwMode="auto">
          <a:xfrm flipH="0" flipV="0">
            <a:off x="9997206" y="1013774"/>
            <a:ext cx="1395483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Воробьев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Константин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Дмитриевич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 </a:t>
            </a:r>
            <a:r>
              <a:rPr lang="ru-RU" u="sng">
                <a:solidFill>
                  <a:schemeClr val="accent4"/>
                </a:solidFill>
                <a:hlinkClick r:id="rId9" action="ppaction://hlinksldjump" tooltip="Слайд 8"/>
              </a:rPr>
              <a:t>Слайд 8</a:t>
            </a:r>
            <a:endParaRPr sz="1700">
              <a:solidFill>
                <a:schemeClr val="accent4"/>
              </a:solidFill>
            </a:endParaRPr>
          </a:p>
        </p:txBody>
      </p:sp>
      <p:sp>
        <p:nvSpPr>
          <p:cNvPr id="801134241" name=""/>
          <p:cNvSpPr txBox="1"/>
          <p:nvPr/>
        </p:nvSpPr>
        <p:spPr bwMode="auto">
          <a:xfrm flipH="0" flipV="0">
            <a:off x="751228" y="2081386"/>
            <a:ext cx="1690204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Гранин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Даниил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Александрович 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 u="sng">
                <a:solidFill>
                  <a:schemeClr val="accent4"/>
                </a:solidFill>
                <a:hlinkClick r:id="rId10" action="ppaction://hlinksldjump" tooltip="Слайд 9"/>
              </a:rPr>
              <a:t>Слайд 9</a:t>
            </a:r>
            <a:endParaRPr sz="1700">
              <a:solidFill>
                <a:schemeClr val="accent4"/>
              </a:solidFill>
            </a:endParaRPr>
          </a:p>
        </p:txBody>
      </p:sp>
      <p:sp>
        <p:nvSpPr>
          <p:cNvPr id="1027173197" name=""/>
          <p:cNvSpPr txBox="1"/>
          <p:nvPr/>
        </p:nvSpPr>
        <p:spPr bwMode="auto">
          <a:xfrm flipH="0" flipV="0">
            <a:off x="4561848" y="2239920"/>
            <a:ext cx="1817496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Гроссман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Василий Семенович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 u="sng">
                <a:solidFill>
                  <a:schemeClr val="accent4"/>
                </a:solidFill>
                <a:hlinkClick r:id="rId11" action="ppaction://hlinksldjump" tooltip="Слайд 11"/>
              </a:rPr>
              <a:t>Слайд 11</a:t>
            </a:r>
            <a:endParaRPr sz="1700">
              <a:solidFill>
                <a:schemeClr val="accent4"/>
              </a:solidFill>
            </a:endParaRPr>
          </a:p>
        </p:txBody>
      </p:sp>
      <p:sp>
        <p:nvSpPr>
          <p:cNvPr id="1886401397" name=""/>
          <p:cNvSpPr txBox="1"/>
          <p:nvPr/>
        </p:nvSpPr>
        <p:spPr bwMode="auto">
          <a:xfrm flipH="0" flipV="0">
            <a:off x="6417516" y="2325179"/>
            <a:ext cx="1645622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Друнина 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Юлия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Владимировна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 u="sng">
                <a:solidFill>
                  <a:schemeClr val="accent4"/>
                </a:solidFill>
                <a:hlinkClick r:id="rId12" action="ppaction://hlinksldjump" tooltip="Слайд 12"/>
              </a:rPr>
              <a:t>Слайд 12</a:t>
            </a:r>
            <a:endParaRPr sz="1700">
              <a:solidFill>
                <a:schemeClr val="accent4"/>
              </a:solidFill>
            </a:endParaRPr>
          </a:p>
        </p:txBody>
      </p:sp>
      <p:sp>
        <p:nvSpPr>
          <p:cNvPr id="32149399" name=""/>
          <p:cNvSpPr txBox="1"/>
          <p:nvPr/>
        </p:nvSpPr>
        <p:spPr bwMode="auto">
          <a:xfrm flipH="0" flipV="0">
            <a:off x="10246548" y="2462339"/>
            <a:ext cx="1392018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Кондратьев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Вячеслав 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Леонидович 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 u="sng">
                <a:solidFill>
                  <a:schemeClr val="accent4"/>
                </a:solidFill>
                <a:hlinkClick r:id="rId13" action="ppaction://hlinksldjump" tooltip="Слайд 14"/>
              </a:rPr>
              <a:t>Слайд 14</a:t>
            </a:r>
            <a:endParaRPr sz="1700">
              <a:solidFill>
                <a:schemeClr val="accent4"/>
              </a:solidFill>
            </a:endParaRPr>
          </a:p>
        </p:txBody>
      </p:sp>
      <p:sp>
        <p:nvSpPr>
          <p:cNvPr id="900481414" name=""/>
          <p:cNvSpPr txBox="1"/>
          <p:nvPr/>
        </p:nvSpPr>
        <p:spPr bwMode="auto">
          <a:xfrm flipH="0" flipV="0">
            <a:off x="678254" y="3545146"/>
            <a:ext cx="1689484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Курочкин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Виктор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Александрович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 u="sng">
                <a:solidFill>
                  <a:schemeClr val="accent4"/>
                </a:solidFill>
                <a:hlinkClick r:id="rId14" action="ppaction://hlinksldjump" tooltip="Слайд 15"/>
              </a:rPr>
              <a:t>Слайд 15</a:t>
            </a:r>
            <a:endParaRPr sz="1700">
              <a:solidFill>
                <a:schemeClr val="accent4"/>
              </a:solidFill>
            </a:endParaRPr>
          </a:p>
        </p:txBody>
      </p:sp>
      <p:sp>
        <p:nvSpPr>
          <p:cNvPr id="738119174" name=""/>
          <p:cNvSpPr txBox="1"/>
          <p:nvPr/>
        </p:nvSpPr>
        <p:spPr bwMode="auto">
          <a:xfrm flipH="0" flipV="0">
            <a:off x="2787248" y="3590686"/>
            <a:ext cx="1175810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Нагибин 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Юрий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Маркович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 u="sng">
                <a:solidFill>
                  <a:schemeClr val="accent4"/>
                </a:solidFill>
                <a:hlinkClick r:id="rId15" action="ppaction://hlinksldjump" tooltip="Слайд 16"/>
              </a:rPr>
              <a:t>Слайд 16</a:t>
            </a:r>
            <a:endParaRPr sz="1700">
              <a:solidFill>
                <a:schemeClr val="accent4"/>
              </a:solidFill>
            </a:endParaRPr>
          </a:p>
        </p:txBody>
      </p:sp>
      <p:sp>
        <p:nvSpPr>
          <p:cNvPr id="911696993" name=""/>
          <p:cNvSpPr txBox="1"/>
          <p:nvPr/>
        </p:nvSpPr>
        <p:spPr bwMode="auto">
          <a:xfrm flipH="0" flipV="0">
            <a:off x="4561848" y="3529951"/>
            <a:ext cx="1344245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Некрасов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Виктор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Платонович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 u="sng">
                <a:solidFill>
                  <a:schemeClr val="accent4"/>
                </a:solidFill>
                <a:hlinkClick r:id="rId16" action="ppaction://hlinksldjump" tooltip="Слайд 17"/>
              </a:rPr>
              <a:t>Слайд 17</a:t>
            </a:r>
            <a:endParaRPr sz="1700">
              <a:solidFill>
                <a:schemeClr val="accent4"/>
              </a:solidFill>
            </a:endParaRPr>
          </a:p>
        </p:txBody>
      </p:sp>
      <p:sp>
        <p:nvSpPr>
          <p:cNvPr id="85081150" name=""/>
          <p:cNvSpPr txBox="1"/>
          <p:nvPr/>
        </p:nvSpPr>
        <p:spPr bwMode="auto">
          <a:xfrm flipH="0" flipV="0">
            <a:off x="6603147" y="3499065"/>
            <a:ext cx="1132614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Носов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Евгений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Иванович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 u="sng">
                <a:solidFill>
                  <a:schemeClr val="accent4"/>
                </a:solidFill>
                <a:hlinkClick r:id="rId17" action="ppaction://hlinksldjump" tooltip="Слайд 18"/>
              </a:rPr>
              <a:t>Слайд 18</a:t>
            </a:r>
            <a:endParaRPr sz="1700">
              <a:solidFill>
                <a:schemeClr val="accent4"/>
              </a:solidFill>
            </a:endParaRPr>
          </a:p>
        </p:txBody>
      </p:sp>
      <p:sp>
        <p:nvSpPr>
          <p:cNvPr id="1058047047" name=""/>
          <p:cNvSpPr txBox="1"/>
          <p:nvPr/>
        </p:nvSpPr>
        <p:spPr bwMode="auto">
          <a:xfrm flipH="0" flipV="0">
            <a:off x="8644064" y="3453525"/>
            <a:ext cx="1211979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Окуджава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Булат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Шалфович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 u="sng">
                <a:solidFill>
                  <a:schemeClr val="accent4"/>
                </a:solidFill>
                <a:hlinkClick r:id="rId18" action="ppaction://hlinksldjump" tooltip="Слайд 19"/>
              </a:rPr>
              <a:t>Слайд 19</a:t>
            </a:r>
            <a:endParaRPr sz="1700">
              <a:solidFill>
                <a:schemeClr val="accent4"/>
              </a:solidFill>
            </a:endParaRPr>
          </a:p>
        </p:txBody>
      </p:sp>
      <p:sp>
        <p:nvSpPr>
          <p:cNvPr id="1149963984" name=""/>
          <p:cNvSpPr txBox="1"/>
          <p:nvPr/>
        </p:nvSpPr>
        <p:spPr bwMode="auto">
          <a:xfrm flipH="0" flipV="0">
            <a:off x="10222206" y="3499065"/>
            <a:ext cx="1113528" cy="9147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Платонов 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Андрей 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 u="sng">
                <a:solidFill>
                  <a:schemeClr val="accent4"/>
                </a:solidFill>
                <a:hlinkClick r:id="rId19" action="ppaction://hlinksldjump" tooltip="Слайд 20"/>
              </a:rPr>
              <a:t>Слайд 20</a:t>
            </a:r>
            <a:endParaRPr sz="1700">
              <a:solidFill>
                <a:schemeClr val="accent4"/>
              </a:solidFill>
            </a:endParaRPr>
          </a:p>
        </p:txBody>
      </p:sp>
      <p:sp>
        <p:nvSpPr>
          <p:cNvPr id="816619449" name=""/>
          <p:cNvSpPr txBox="1"/>
          <p:nvPr/>
        </p:nvSpPr>
        <p:spPr bwMode="auto">
          <a:xfrm flipH="0" flipV="0">
            <a:off x="924375" y="4917466"/>
            <a:ext cx="1356636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Полевой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Борис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Николаевич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 u="sng">
                <a:solidFill>
                  <a:schemeClr val="accent4"/>
                </a:solidFill>
                <a:hlinkClick r:id="rId20" action="ppaction://hlinksldjump" tooltip="Слайд 21"/>
              </a:rPr>
              <a:t>Слайд 21</a:t>
            </a:r>
            <a:endParaRPr sz="1700">
              <a:solidFill>
                <a:schemeClr val="accent4"/>
              </a:solidFill>
            </a:endParaRPr>
          </a:p>
        </p:txBody>
      </p:sp>
      <p:sp>
        <p:nvSpPr>
          <p:cNvPr id="49261252" name=""/>
          <p:cNvSpPr txBox="1"/>
          <p:nvPr/>
        </p:nvSpPr>
        <p:spPr bwMode="auto">
          <a:xfrm flipH="0" flipV="0">
            <a:off x="2501822" y="4917466"/>
            <a:ext cx="1412446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Симонов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Константин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Михайлович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 u="sng">
                <a:solidFill>
                  <a:schemeClr val="accent4"/>
                </a:solidFill>
                <a:hlinkClick r:id="rId21" action="ppaction://hlinksldjump" tooltip="Слайд 22"/>
              </a:rPr>
              <a:t>Слайд 22</a:t>
            </a:r>
            <a:endParaRPr sz="1700">
              <a:solidFill>
                <a:schemeClr val="accent4"/>
              </a:solidFill>
            </a:endParaRPr>
          </a:p>
        </p:txBody>
      </p:sp>
      <p:sp>
        <p:nvSpPr>
          <p:cNvPr id="195866396" name=""/>
          <p:cNvSpPr txBox="1"/>
          <p:nvPr/>
        </p:nvSpPr>
        <p:spPr bwMode="auto">
          <a:xfrm flipH="0" flipV="0">
            <a:off x="4600912" y="4947395"/>
            <a:ext cx="1779152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Твардовский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Александр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Трифонович </a:t>
            </a:r>
            <a:endParaRPr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 </a:t>
            </a:r>
            <a:r>
              <a:rPr lang="ru-RU" u="sng">
                <a:solidFill>
                  <a:schemeClr val="accent4"/>
                </a:solidFill>
                <a:hlinkClick r:id="rId22" action="ppaction://hlinksldjump" tooltip="Слайд 23"/>
              </a:rPr>
              <a:t>Слайд 23</a:t>
            </a:r>
            <a:endParaRPr sz="1700">
              <a:solidFill>
                <a:schemeClr val="accent4"/>
              </a:solidFill>
            </a:endParaRPr>
          </a:p>
        </p:txBody>
      </p:sp>
      <p:sp>
        <p:nvSpPr>
          <p:cNvPr id="319910695" name=""/>
          <p:cNvSpPr txBox="1"/>
          <p:nvPr/>
        </p:nvSpPr>
        <p:spPr bwMode="auto">
          <a:xfrm flipH="0" flipV="0">
            <a:off x="6510432" y="4947395"/>
            <a:ext cx="1811820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Фадеев Александр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Александрович </a:t>
            </a:r>
            <a:r>
              <a:rPr lang="ru-RU" u="sng">
                <a:solidFill>
                  <a:schemeClr val="accent4"/>
                </a:solidFill>
                <a:hlinkClick r:id="rId23" action="ppaction://hlinksldjump" tooltip="Слайд 24"/>
              </a:rPr>
              <a:t>Слайд 24</a:t>
            </a:r>
            <a:endParaRPr sz="1700">
              <a:solidFill>
                <a:schemeClr val="accent4"/>
              </a:solidFill>
            </a:endParaRPr>
          </a:p>
        </p:txBody>
      </p:sp>
      <p:sp>
        <p:nvSpPr>
          <p:cNvPr id="1616983233" name=""/>
          <p:cNvSpPr txBox="1"/>
          <p:nvPr/>
        </p:nvSpPr>
        <p:spPr bwMode="auto">
          <a:xfrm flipH="0" flipV="0">
            <a:off x="8505181" y="5002268"/>
            <a:ext cx="1639509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Федоров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Владимир</a:t>
            </a:r>
            <a:endParaRPr sz="1700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Иванович </a:t>
            </a:r>
            <a:endParaRPr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lang="ru-RU">
                <a:solidFill>
                  <a:schemeClr val="accent4"/>
                </a:solidFill>
              </a:rPr>
              <a:t> </a:t>
            </a:r>
            <a:r>
              <a:rPr lang="ru-RU" u="sng">
                <a:solidFill>
                  <a:schemeClr val="accent4"/>
                </a:solidFill>
                <a:hlinkClick r:id="rId24" action="ppaction://hlinksldjump" tooltip="Слайд 25"/>
              </a:rPr>
              <a:t>Слайд 25</a:t>
            </a:r>
            <a:endParaRPr sz="1700">
              <a:solidFill>
                <a:schemeClr val="accent4"/>
              </a:solidFill>
            </a:endParaRPr>
          </a:p>
        </p:txBody>
      </p:sp>
      <p:sp>
        <p:nvSpPr>
          <p:cNvPr id="1964479119" name=""/>
          <p:cNvSpPr txBox="1"/>
          <p:nvPr/>
        </p:nvSpPr>
        <p:spPr bwMode="auto">
          <a:xfrm flipH="0" flipV="0">
            <a:off x="10316718" y="4987073"/>
            <a:ext cx="1844007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ru-RU">
                <a:solidFill>
                  <a:schemeClr val="accent4"/>
                </a:solidFill>
              </a:rPr>
              <a:t>Шолохов</a:t>
            </a:r>
            <a:endParaRPr sz="1700">
              <a:solidFill>
                <a:schemeClr val="accent4"/>
              </a:solidFill>
            </a:endParaRPr>
          </a:p>
          <a:p>
            <a:pPr algn="l">
              <a:defRPr/>
            </a:pPr>
            <a:r>
              <a:rPr lang="ru-RU">
                <a:solidFill>
                  <a:schemeClr val="accent4"/>
                </a:solidFill>
              </a:rPr>
              <a:t>Михаил Александрович</a:t>
            </a:r>
            <a:endParaRPr sz="1700">
              <a:solidFill>
                <a:schemeClr val="accent4"/>
              </a:solidFill>
            </a:endParaRPr>
          </a:p>
          <a:p>
            <a:pPr algn="l">
              <a:defRPr/>
            </a:pPr>
            <a:r>
              <a:rPr lang="ru-RU" u="sng">
                <a:solidFill>
                  <a:schemeClr val="accent4"/>
                </a:solidFill>
                <a:hlinkClick r:id="rId25" action="ppaction://hlinksldjump" tooltip="Слайд 26"/>
              </a:rPr>
              <a:t>Слайд 26</a:t>
            </a:r>
            <a:endParaRPr sz="1700">
              <a:solidFill>
                <a:schemeClr val="accent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76449159" name="Title 1"/>
          <p:cNvSpPr>
            <a:spLocks noGrp="1"/>
          </p:cNvSpPr>
          <p:nvPr>
            <p:ph type="title"/>
          </p:nvPr>
        </p:nvSpPr>
        <p:spPr bwMode="auto">
          <a:xfrm flipH="0" flipV="0">
            <a:off x="838198" y="281474"/>
            <a:ext cx="10515600" cy="922378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0000" lnSpcReduction="2000"/>
          </a:bodyPr>
          <a:lstStyle/>
          <a:p>
            <a:pPr algn="ctr">
              <a:defRPr/>
            </a:pP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Платонов 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Андрей</a:t>
            </a:r>
            <a:endParaRPr sz="2400" b="1">
              <a:solidFill>
                <a:schemeClr val="accent4"/>
              </a:solidFill>
            </a:endParaRPr>
          </a:p>
          <a:p>
            <a:pPr algn="ctr">
              <a:defRPr/>
            </a:pP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Настоящее имя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 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Андрей Платонович Климентов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; </a:t>
            </a:r>
            <a:r>
              <a:rPr lang="ru-RU"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(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1899 - 1951</a:t>
            </a:r>
            <a:r>
              <a:rPr lang="ru-RU"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)</a:t>
            </a:r>
            <a:endParaRPr sz="2400" b="1">
              <a:solidFill>
                <a:schemeClr val="accent4"/>
              </a:solidFill>
            </a:endParaRPr>
          </a:p>
        </p:txBody>
      </p:sp>
      <p:sp>
        <p:nvSpPr>
          <p:cNvPr id="1183752437" name="矩形 90"/>
          <p:cNvSpPr/>
          <p:nvPr/>
        </p:nvSpPr>
        <p:spPr bwMode="auto">
          <a:xfrm>
            <a:off x="7665934" y="2095623"/>
            <a:ext cx="4323240" cy="36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22350634" name="矩形 94"/>
          <p:cNvSpPr/>
          <p:nvPr/>
        </p:nvSpPr>
        <p:spPr bwMode="auto">
          <a:xfrm>
            <a:off x="7668814" y="3574426"/>
            <a:ext cx="4320360" cy="36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60733012" name="矩形 98"/>
          <p:cNvSpPr/>
          <p:nvPr/>
        </p:nvSpPr>
        <p:spPr bwMode="auto">
          <a:xfrm>
            <a:off x="7665934" y="4947395"/>
            <a:ext cx="4320360" cy="36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513674224" name=""/>
          <p:cNvSpPr/>
          <p:nvPr/>
        </p:nvSpPr>
        <p:spPr bwMode="auto">
          <a:xfrm flipH="0" flipV="0">
            <a:off x="420997" y="1203853"/>
            <a:ext cx="6954400" cy="366118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sp>
        <p:nvSpPr>
          <p:cNvPr id="1113498469" name=""/>
          <p:cNvSpPr/>
          <p:nvPr/>
        </p:nvSpPr>
        <p:spPr bwMode="auto">
          <a:xfrm flipH="0" flipV="0">
            <a:off x="7449373" y="1203853"/>
            <a:ext cx="4484057" cy="366118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sp>
        <p:nvSpPr>
          <p:cNvPr id="1789323650" name=""/>
          <p:cNvSpPr/>
          <p:nvPr/>
        </p:nvSpPr>
        <p:spPr bwMode="auto">
          <a:xfrm flipH="0" flipV="0">
            <a:off x="11034478" y="529165"/>
            <a:ext cx="952499" cy="343957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sz="1200" u="sng">
                <a:hlinkClick r:id="rId2" action="ppaction://hlinksldjump" tooltip="Слайд 2"/>
              </a:rPr>
              <a:t>Слайд 2</a:t>
            </a:r>
            <a:endParaRPr sz="1200"/>
          </a:p>
        </p:txBody>
      </p:sp>
      <p:grpSp>
        <p:nvGrpSpPr>
          <p:cNvPr id="898273608" name=""/>
          <p:cNvGrpSpPr/>
          <p:nvPr/>
        </p:nvGrpSpPr>
        <p:grpSpPr bwMode="auto">
          <a:xfrm>
            <a:off x="596666" y="1386913"/>
            <a:ext cx="11303816" cy="5395499"/>
            <a:chOff x="0" y="0"/>
            <a:chExt cx="11303816" cy="5395499"/>
          </a:xfrm>
        </p:grpSpPr>
        <p:sp>
          <p:nvSpPr>
            <p:cNvPr id="662172649" name=""/>
            <p:cNvSpPr/>
            <p:nvPr/>
          </p:nvSpPr>
          <p:spPr bwMode="auto">
            <a:xfrm flipH="0" flipV="0">
              <a:off x="0" y="183059"/>
              <a:ext cx="4297500" cy="5212440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lang="ru-RU"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Р</a:t>
              </a: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усский советский писатель, поэт и публицист, драматург, киносценарист, журналист, военный корреспондент. Участник Великой Отечественной войны, майор.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Times New Roman"/>
                  <a:ea typeface="Times New Roman"/>
                  <a:cs typeface="Times New Roman"/>
                </a:rPr>
                <a:t> 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 Военный путь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Во время Великой Отечественной войны писатель добровольцем уходит на фронт рядовым. Но вскоре становится военным журналистом, в звании капитана служит корреспондентом газеты «Красная звезда». </a:t>
              </a: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Много времени проводит на передовой среди солдат, участвует в боях. Побывал подо Ржевом, на Курской дуге, на Украине и в Белоруссии. Он добросовестно выполнял обязанности военкора, не раз рисковал жизнью. В годы войны Платонову присвоили звание майора. </a:t>
              </a:r>
              <a:endParaRPr sz="1400" b="0" i="0" u="none">
                <a:solidFill>
                  <a:schemeClr val="accent4"/>
                </a:solidFill>
                <a:latin typeface="Georgia"/>
                <a:ea typeface="Georgia"/>
                <a:cs typeface="Georgia"/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В феврале 1946 писателя демобилизовали по болезни.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Times New Roman"/>
                  <a:ea typeface="Times New Roman"/>
                  <a:cs typeface="Times New Roman"/>
                </a:rPr>
                <a:t> 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Награды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По окончании войны его наградили медалью</a:t>
              </a: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</a:t>
              </a:r>
              <a:r>
                <a:rPr sz="1400" b="0" i="0" u="none">
                  <a:solidFill>
                    <a:schemeClr val="accent4"/>
                  </a:solidFill>
                  <a:latin typeface="Times New Roman"/>
                  <a:ea typeface="Times New Roman"/>
                  <a:cs typeface="Times New Roman"/>
                </a:rPr>
                <a:t> </a:t>
              </a: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«За победу над Германией в Великой Отечественной войне 1941—1945 гг.»</a:t>
              </a:r>
              <a:endParaRPr sz="1400">
                <a:solidFill>
                  <a:schemeClr val="accent4"/>
                </a:solidFill>
              </a:endParaRPr>
            </a:p>
          </p:txBody>
        </p:sp>
        <p:pic>
          <p:nvPicPr>
            <p:cNvPr id="735021247" name="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 flipH="0" flipV="0">
              <a:off x="7413732" y="415099"/>
              <a:ext cx="3103454" cy="4944124"/>
            </a:xfrm>
            <a:prstGeom prst="rect">
              <a:avLst/>
            </a:prstGeom>
          </p:spPr>
        </p:pic>
        <p:sp>
          <p:nvSpPr>
            <p:cNvPr id="1137723550" name=""/>
            <p:cNvSpPr/>
            <p:nvPr/>
          </p:nvSpPr>
          <p:spPr bwMode="auto">
            <a:xfrm flipH="0" flipV="0">
              <a:off x="4074583" y="0"/>
              <a:ext cx="7229232" cy="2012040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Произведения о Великой Отечественной войне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«Броня»</a:t>
              </a:r>
              <a:endParaRPr sz="1400" b="0" i="0" u="none">
                <a:solidFill>
                  <a:schemeClr val="accent4"/>
                </a:solidFill>
                <a:latin typeface="Georgia"/>
                <a:ea typeface="Georgia"/>
                <a:cs typeface="Georgia"/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«Одухотворенные люди»</a:t>
              </a:r>
              <a:endParaRPr sz="1400" b="0" i="0" u="none">
                <a:solidFill>
                  <a:schemeClr val="accent4"/>
                </a:solidFill>
                <a:latin typeface="Georgia"/>
                <a:ea typeface="Georgia"/>
                <a:cs typeface="Georgia"/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«Взыскание погибших»</a:t>
              </a:r>
              <a:endParaRPr sz="1400" b="0" i="0" u="none">
                <a:solidFill>
                  <a:schemeClr val="accent4"/>
                </a:solidFill>
                <a:latin typeface="Georgia"/>
                <a:ea typeface="Georgia"/>
                <a:cs typeface="Georgia"/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«Смерти нет!»</a:t>
              </a:r>
              <a:endParaRPr sz="1400" b="0" i="0" u="none">
                <a:solidFill>
                  <a:schemeClr val="accent4"/>
                </a:solidFill>
                <a:latin typeface="Georgia"/>
                <a:ea typeface="Georgia"/>
                <a:cs typeface="Georgia"/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«В сторону заката солнца»</a:t>
              </a:r>
              <a:endParaRPr sz="1400" b="0" i="0" u="none">
                <a:solidFill>
                  <a:schemeClr val="accent4"/>
                </a:solidFill>
                <a:latin typeface="Georgia"/>
                <a:ea typeface="Georgia"/>
                <a:cs typeface="Georgia"/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«Афродита»</a:t>
              </a:r>
              <a:endParaRPr sz="1400" b="0" i="0" u="none">
                <a:solidFill>
                  <a:schemeClr val="accent4"/>
                </a:solidFill>
                <a:latin typeface="Georgia"/>
                <a:ea typeface="Georgia"/>
                <a:cs typeface="Georgia"/>
              </a:endParaRPr>
            </a:p>
            <a:p>
              <a:pPr>
                <a:defRPr/>
              </a:pPr>
              <a:b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</a:br>
              <a:endParaRPr sz="1400">
                <a:solidFill>
                  <a:schemeClr val="accent4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752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83752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83752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83752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50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23506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2350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2350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3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60733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073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073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6324246" name="Title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 algn="ctr">
              <a:defRPr/>
            </a:pP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Полевой 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Борис Николаевич</a:t>
            </a:r>
            <a:r>
              <a:rPr lang="ru-RU"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 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(1908 - 1981</a:t>
            </a:r>
            <a:r>
              <a:rPr lang="ru-RU" sz="2400" b="1">
                <a:solidFill>
                  <a:schemeClr val="accent4"/>
                </a:solidFill>
              </a:rPr>
              <a:t>)</a:t>
            </a:r>
            <a:endParaRPr sz="2400" b="1">
              <a:solidFill>
                <a:schemeClr val="accent4"/>
              </a:solidFill>
            </a:endParaRPr>
          </a:p>
        </p:txBody>
      </p:sp>
      <p:sp>
        <p:nvSpPr>
          <p:cNvPr id="1577239933" name="矩形 90"/>
          <p:cNvSpPr/>
          <p:nvPr/>
        </p:nvSpPr>
        <p:spPr bwMode="auto">
          <a:xfrm>
            <a:off x="7665934" y="2095623"/>
            <a:ext cx="4323240" cy="36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230528981" name="矩形 94"/>
          <p:cNvSpPr/>
          <p:nvPr/>
        </p:nvSpPr>
        <p:spPr bwMode="auto">
          <a:xfrm>
            <a:off x="7668814" y="3574426"/>
            <a:ext cx="4320360" cy="36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219100461" name="矩形 98"/>
          <p:cNvSpPr/>
          <p:nvPr/>
        </p:nvSpPr>
        <p:spPr bwMode="auto">
          <a:xfrm>
            <a:off x="7665934" y="4947395"/>
            <a:ext cx="4320360" cy="36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787053435" name=""/>
          <p:cNvSpPr/>
          <p:nvPr/>
        </p:nvSpPr>
        <p:spPr bwMode="auto">
          <a:xfrm flipH="0" flipV="0">
            <a:off x="420997" y="1203853"/>
            <a:ext cx="6954400" cy="366118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sp>
        <p:nvSpPr>
          <p:cNvPr id="829899936" name=""/>
          <p:cNvSpPr/>
          <p:nvPr/>
        </p:nvSpPr>
        <p:spPr bwMode="auto">
          <a:xfrm flipH="0" flipV="0">
            <a:off x="11034478" y="529165"/>
            <a:ext cx="952499" cy="343957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sz="1200" u="sng">
                <a:hlinkClick r:id="rId2" action="ppaction://hlinksldjump" tooltip="Слайд 2"/>
              </a:rPr>
              <a:t>Слайд 2</a:t>
            </a:r>
            <a:endParaRPr/>
          </a:p>
        </p:txBody>
      </p:sp>
      <p:grpSp>
        <p:nvGrpSpPr>
          <p:cNvPr id="1554882487" name=""/>
          <p:cNvGrpSpPr/>
          <p:nvPr/>
        </p:nvGrpSpPr>
        <p:grpSpPr bwMode="auto">
          <a:xfrm>
            <a:off x="556979" y="1044586"/>
            <a:ext cx="11429315" cy="5650635"/>
            <a:chOff x="0" y="0"/>
            <a:chExt cx="11429315" cy="5650635"/>
          </a:xfrm>
        </p:grpSpPr>
        <p:sp>
          <p:nvSpPr>
            <p:cNvPr id="779802031" name=""/>
            <p:cNvSpPr/>
            <p:nvPr/>
          </p:nvSpPr>
          <p:spPr bwMode="auto">
            <a:xfrm flipH="0" flipV="0">
              <a:off x="6758065" y="159266"/>
              <a:ext cx="4626306" cy="2072999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sz="1500" b="1" i="0" u="none">
                  <a:solidFill>
                    <a:srgbClr val="000000"/>
                  </a:solidFill>
                  <a:latin typeface="Georgia"/>
                  <a:ea typeface="Georgia"/>
                  <a:cs typeface="Georgia"/>
                </a:rPr>
                <a:t> </a:t>
              </a: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Произведения о Великой Отечественной войне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«В ту тяжёлую зиму»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«Повесть о настоящем человеке»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«Золото»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«Глубокий тыл»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«Доктор Вера»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«Анюта»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endParaRPr/>
            </a:p>
          </p:txBody>
        </p:sp>
        <p:sp>
          <p:nvSpPr>
            <p:cNvPr id="527414687" name=""/>
            <p:cNvSpPr/>
            <p:nvPr/>
          </p:nvSpPr>
          <p:spPr bwMode="auto">
            <a:xfrm flipH="0" flipV="0">
              <a:off x="0" y="0"/>
              <a:ext cx="6498400" cy="5425799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lang="ru-RU"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Р</a:t>
              </a: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усский советский прозаик и киносценарист, журналист, военный корреспондент. Герой Социалистического Труда. Лауреат двух Сталинских премий второй степени (1947, 1949). Лауреат Международной премии Мира (1959).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                                                         Военный путь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В годы войны Борис Николаевич находился в действующей армии в качестве корреспондента «Правды», в том числе на Калининском фронте.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 Полевой был не только смелым репортёром, но и солдатом, не боявшимся передовой. Он летал на бомбардировщике дальнего действия на бомбёжку германских городов, был под Сталинградом, в партизанских отрядах в тылу врага, на Курской дуге, в Польше и на Карпатах. А в мае 1945 г. Б.Н. Полевой по заданию командования на самолёте «У-2» приземляется на стадионе в центре сражающейся Праги и сообщает повстанцам о продвижении к городу советских танковых армий. Здесь, под огнём немцев Полевой сначала передал в штаб фронта информацию об обстановке в городе, а затем – статью в газету «Правда», диктуя её строки по заметкам, наспех сделанным на папиросной коробке.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                                                              Награды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                                                                </a:t>
              </a: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ОРДЕНА: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2 ордена "Красного Знамени" (04.12.1944; 16.06.1945)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2 ордена "Отечественной войны 1-й степени" (21.10.1943; 23.09.1945)    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орден "Красной Звезды" (27.04.1942)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                                                                                 МЕДАЛИ: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"За оборону Сталинграда"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"За оборону Москвы"</a:t>
              </a:r>
              <a:endParaRPr sz="1400">
                <a:solidFill>
                  <a:schemeClr val="accent4"/>
                </a:solidFill>
              </a:endParaRPr>
            </a:p>
          </p:txBody>
        </p:sp>
        <p:pic>
          <p:nvPicPr>
            <p:cNvPr id="932106394" name="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 flipH="0" flipV="0">
              <a:off x="6758065" y="2154983"/>
              <a:ext cx="4671249" cy="349565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23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772399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77239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77239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2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305289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30528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30528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00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9100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9100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9100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62111627" name="Title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 algn="ctr">
              <a:defRPr/>
            </a:pP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Симонов 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Константин (Кирилл) Михайлович 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(1915 - 1979)</a:t>
            </a:r>
            <a:endParaRPr sz="2400" b="1">
              <a:solidFill>
                <a:schemeClr val="accent4"/>
              </a:solidFill>
            </a:endParaRPr>
          </a:p>
        </p:txBody>
      </p:sp>
      <p:sp>
        <p:nvSpPr>
          <p:cNvPr id="2091895370" name="矩形 90"/>
          <p:cNvSpPr/>
          <p:nvPr/>
        </p:nvSpPr>
        <p:spPr bwMode="auto">
          <a:xfrm>
            <a:off x="7665934" y="2095623"/>
            <a:ext cx="4323240" cy="36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292734152" name="矩形 94"/>
          <p:cNvSpPr/>
          <p:nvPr/>
        </p:nvSpPr>
        <p:spPr bwMode="auto">
          <a:xfrm>
            <a:off x="7668814" y="3574426"/>
            <a:ext cx="4320360" cy="36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62006897" name="矩形 98"/>
          <p:cNvSpPr/>
          <p:nvPr/>
        </p:nvSpPr>
        <p:spPr bwMode="auto">
          <a:xfrm>
            <a:off x="7665934" y="4947395"/>
            <a:ext cx="4320360" cy="36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449190403" name=""/>
          <p:cNvSpPr/>
          <p:nvPr/>
        </p:nvSpPr>
        <p:spPr bwMode="auto">
          <a:xfrm flipH="0" flipV="0">
            <a:off x="420997" y="1203853"/>
            <a:ext cx="6954400" cy="366118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sp>
        <p:nvSpPr>
          <p:cNvPr id="638139495" name=""/>
          <p:cNvSpPr/>
          <p:nvPr/>
        </p:nvSpPr>
        <p:spPr bwMode="auto">
          <a:xfrm flipH="0" flipV="0">
            <a:off x="11034478" y="529165"/>
            <a:ext cx="952499" cy="343957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sz="1200" u="sng">
                <a:hlinkClick r:id="rId2" action="ppaction://hlinksldjump" tooltip="Слайд 2"/>
              </a:rPr>
              <a:t>Слайд 2</a:t>
            </a:r>
            <a:endParaRPr sz="1200"/>
          </a:p>
        </p:txBody>
      </p:sp>
      <p:grpSp>
        <p:nvGrpSpPr>
          <p:cNvPr id="73763290" name=""/>
          <p:cNvGrpSpPr/>
          <p:nvPr/>
        </p:nvGrpSpPr>
        <p:grpSpPr bwMode="auto">
          <a:xfrm>
            <a:off x="490833" y="1203853"/>
            <a:ext cx="11442597" cy="5573331"/>
            <a:chOff x="0" y="0"/>
            <a:chExt cx="11442597" cy="5573331"/>
          </a:xfrm>
        </p:grpSpPr>
        <p:sp>
          <p:nvSpPr>
            <p:cNvPr id="1713211825" name=""/>
            <p:cNvSpPr/>
            <p:nvPr/>
          </p:nvSpPr>
          <p:spPr bwMode="auto">
            <a:xfrm flipH="0" flipV="0">
              <a:off x="6644281" y="0"/>
              <a:ext cx="4485137" cy="2225399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Произведения о Великой Отечественной войне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"Дни и ночи"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"Товарищи по оружию"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"Живые и мертвые"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"Русские люди"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"Жди меня"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"Так и будет"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"С тобой и без тебя"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"Война"</a:t>
              </a:r>
              <a:endParaRPr sz="1400">
                <a:solidFill>
                  <a:schemeClr val="accent4"/>
                </a:solidFill>
              </a:endParaRPr>
            </a:p>
          </p:txBody>
        </p:sp>
        <p:sp>
          <p:nvSpPr>
            <p:cNvPr id="564134162" name=""/>
            <p:cNvSpPr/>
            <p:nvPr/>
          </p:nvSpPr>
          <p:spPr bwMode="auto">
            <a:xfrm flipH="0" flipV="0">
              <a:off x="0" y="132291"/>
              <a:ext cx="6644281" cy="5441039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lang="ru-RU" sz="13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Р</a:t>
              </a:r>
              <a:r>
                <a:rPr sz="13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усский советский прозаик, поэт, драматург и киносценарист. Военный корреспондент.</a:t>
              </a:r>
              <a:r>
                <a:rPr sz="13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</a:t>
              </a:r>
              <a:r>
                <a:rPr sz="13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Общественный деятель, журналист, </a:t>
              </a:r>
              <a:r>
                <a:rPr sz="13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Герой Социалистического Труда (1974). Лауреат Ленинской (1974) и шести Сталинских премий (1942, 1943, 1946, 1947, 1949, 1950). Участник боёв на Халхин-Голе (1939) и Великой Отечественной войны 1941—1945 годов. Полковник Советской Армии. Заместитель генерального секретаря Союза писателей СССР.</a:t>
              </a:r>
              <a:endParaRPr sz="13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3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                                                              Военный путь</a:t>
              </a:r>
              <a:endParaRPr sz="13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3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С началом войны призван в армию, работал в газете "Боевое знамя". В 1942 году ему было присвоено звание старшего батальонного комиссара, в 1943 году - звание подполковника, а после войны - полковника. В качестве военного корреспондента побывал на всех фронтах, прошёл по землям Румынии, Болгарии, Югославии, Польши и Германии, был свидетелем последних боёв за Берлин.</a:t>
              </a:r>
              <a:endParaRPr sz="13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3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Награды</a:t>
              </a:r>
              <a:endParaRPr sz="13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3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ОРДЕНА</a:t>
              </a:r>
              <a:r>
                <a:rPr sz="13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:</a:t>
              </a:r>
              <a:endParaRPr sz="13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3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орден "Красного Знамени" (3.5.1942)</a:t>
              </a:r>
              <a:endParaRPr sz="13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3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два ордена "Отечественной войны I степени" (30.5.1945; 23.9.1945)</a:t>
              </a:r>
              <a:endParaRPr sz="13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3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МЕДАЛИ:</a:t>
              </a:r>
              <a:endParaRPr sz="13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3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медаль «За оборону Одессы» (1942)</a:t>
              </a:r>
              <a:endParaRPr sz="13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3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медаль «За оборону Сталинграда» (1942)</a:t>
              </a:r>
              <a:endParaRPr sz="13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3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медаль «За оборону Москвы» (1944)</a:t>
              </a:r>
              <a:endParaRPr sz="13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3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медаль «За оборону Кавказа» (1944)</a:t>
              </a:r>
              <a:endParaRPr sz="13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3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медаль «За освобождение Праги» (1945)</a:t>
              </a:r>
              <a:endParaRPr sz="13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3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медаль «За победу над Германией в Великой Отечественной войне 1941—1945 гг.» (1945)</a:t>
              </a:r>
              <a:endParaRPr sz="13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3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                                                                                        ПРЕМИИ:</a:t>
              </a:r>
              <a:endParaRPr sz="13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3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Сталинская премия первой степени (1942) — за пьесу «Парень из нашего города»</a:t>
              </a:r>
              <a:endParaRPr sz="13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3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Сталинская премия второй степени (1943) — за пьесу «Русские люди»</a:t>
              </a:r>
              <a:endParaRPr sz="1300">
                <a:solidFill>
                  <a:schemeClr val="accent4"/>
                </a:solidFill>
              </a:endParaRPr>
            </a:p>
          </p:txBody>
        </p:sp>
        <p:pic>
          <p:nvPicPr>
            <p:cNvPr id="320352778" name="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 flipH="0" flipV="0">
              <a:off x="8590497" y="1172591"/>
              <a:ext cx="2852100" cy="4321365"/>
            </a:xfrm>
            <a:prstGeom prst="rect">
              <a:avLst/>
            </a:prstGeom>
          </p:spPr>
        </p:pic>
      </p:grpSp>
      <p:sp>
        <p:nvSpPr>
          <p:cNvPr id="83999002" name=""/>
          <p:cNvSpPr/>
          <p:nvPr/>
        </p:nvSpPr>
        <p:spPr bwMode="auto">
          <a:xfrm flipH="0" flipV="0">
            <a:off x="11528942" y="1746249"/>
            <a:ext cx="561730" cy="586153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sz="400"/>
              <a:t>C:\Users\sok86\Desktop</a:t>
            </a:r>
            <a:r>
              <a:rPr sz="400" u="sng">
                <a:hlinkClick r:id="rId4" tooltip="2"/>
              </a:rPr>
              <a:t>C:\Users\sok86\Desktop\моя\игра домино\0126.mp4</a:t>
            </a:r>
            <a:r>
              <a:rPr sz="400"/>
              <a:t>\0126.mp4</a:t>
            </a:r>
            <a:endParaRPr sz="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89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91895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9189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9189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7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2734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2734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2734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0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20068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2006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2006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467324" name="Title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 algn="ctr">
              <a:defRPr/>
            </a:pP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Твардовский 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Александр Трифонович</a:t>
            </a:r>
            <a:r>
              <a:rPr lang="ru-RU"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 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(1910 - 1971)</a:t>
            </a:r>
            <a:endParaRPr sz="2400" b="1">
              <a:solidFill>
                <a:schemeClr val="accent4"/>
              </a:solidFill>
            </a:endParaRPr>
          </a:p>
        </p:txBody>
      </p:sp>
      <p:sp>
        <p:nvSpPr>
          <p:cNvPr id="1457854955" name="矩形 90"/>
          <p:cNvSpPr/>
          <p:nvPr/>
        </p:nvSpPr>
        <p:spPr bwMode="auto">
          <a:xfrm>
            <a:off x="7665934" y="2095623"/>
            <a:ext cx="4323240" cy="36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05358979" name="矩形 94"/>
          <p:cNvSpPr/>
          <p:nvPr/>
        </p:nvSpPr>
        <p:spPr bwMode="auto">
          <a:xfrm>
            <a:off x="7668814" y="3574426"/>
            <a:ext cx="4320360" cy="36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076577415" name="矩形 98"/>
          <p:cNvSpPr/>
          <p:nvPr/>
        </p:nvSpPr>
        <p:spPr bwMode="auto">
          <a:xfrm>
            <a:off x="7665934" y="4947395"/>
            <a:ext cx="4320360" cy="36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634047855" name=""/>
          <p:cNvSpPr/>
          <p:nvPr/>
        </p:nvSpPr>
        <p:spPr bwMode="auto">
          <a:xfrm flipH="0" flipV="0">
            <a:off x="420997" y="1203853"/>
            <a:ext cx="6954400" cy="366118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sp>
        <p:nvSpPr>
          <p:cNvPr id="127523043" name=""/>
          <p:cNvSpPr/>
          <p:nvPr/>
        </p:nvSpPr>
        <p:spPr bwMode="auto">
          <a:xfrm flipH="0" flipV="0">
            <a:off x="7449373" y="1203853"/>
            <a:ext cx="4484057" cy="366118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sp>
        <p:nvSpPr>
          <p:cNvPr id="153853709" name=""/>
          <p:cNvSpPr/>
          <p:nvPr/>
        </p:nvSpPr>
        <p:spPr bwMode="auto">
          <a:xfrm flipH="0" flipV="0">
            <a:off x="11034478" y="529165"/>
            <a:ext cx="952499" cy="343957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sz="1200" u="sng">
                <a:hlinkClick r:id="rId2" action="ppaction://hlinksldjump" tooltip="Слайд 2"/>
              </a:rPr>
              <a:t>Слайд 2</a:t>
            </a:r>
            <a:endParaRPr sz="1200"/>
          </a:p>
        </p:txBody>
      </p:sp>
      <p:grpSp>
        <p:nvGrpSpPr>
          <p:cNvPr id="536334990" name=""/>
          <p:cNvGrpSpPr/>
          <p:nvPr/>
        </p:nvGrpSpPr>
        <p:grpSpPr bwMode="auto">
          <a:xfrm>
            <a:off x="490833" y="1283229"/>
            <a:ext cx="11575519" cy="5458883"/>
            <a:chOff x="0" y="0"/>
            <a:chExt cx="11575519" cy="5458883"/>
          </a:xfrm>
        </p:grpSpPr>
        <p:sp>
          <p:nvSpPr>
            <p:cNvPr id="1309928697" name=""/>
            <p:cNvSpPr/>
            <p:nvPr/>
          </p:nvSpPr>
          <p:spPr bwMode="auto">
            <a:xfrm flipH="0" flipV="0">
              <a:off x="0" y="0"/>
              <a:ext cx="5249193" cy="5212440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lang="ru-RU"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Р</a:t>
              </a: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усский советский писатель, поэт и прозаик, журналист, специальный корреспондент. Подполковник (1945). Главный редактор журнала «Новый мир» (1950-1954; 1958-1970).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             Военный путь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Во время Великой Отечественной войны 1941-1945 гг. поэт работал военным корреспондентом во фронтовых газетах.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                 Награды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                 ОРДЕНА</a:t>
              </a: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: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Приказом ВС 3-го Белорусского фронта №: 505 от: 31.07.1944 года поэт редакции газеты 3-го БФ «Красноармейская правда», подполковник Твардовский А. Т. награждён орденом "Отечественной войны 2-й степени" за написание 2-х поэм (одна из них - «Василий Тёркин», вторая - «Дом у дороги») и многочисленных очерков об освобождении белорусской земли, а также выступления во фронтовых частях перед бойцами и офицерами.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Приказом ВС 3-го Белорусского фронта №: 480 от: 30.04.1945 года специальный корреспондент газеты 3-го БФ «Красноармейская правда», подполковник Твардовский А. Т. награждён орденом "Отечественной войны 1-й степени" за улучшение содержания газеты (написание очерков о боях в Восточной Пруссии) и повышение её воспитательной роли.</a:t>
              </a:r>
              <a:endParaRPr sz="1400">
                <a:solidFill>
                  <a:schemeClr val="accent4"/>
                </a:solidFill>
              </a:endParaRPr>
            </a:p>
          </p:txBody>
        </p:sp>
        <p:pic>
          <p:nvPicPr>
            <p:cNvPr id="514488967" name="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 flipH="0" flipV="0">
              <a:off x="5169817" y="2099643"/>
              <a:ext cx="6405701" cy="3359239"/>
            </a:xfrm>
            <a:prstGeom prst="rect">
              <a:avLst/>
            </a:prstGeom>
          </p:spPr>
        </p:pic>
        <p:sp>
          <p:nvSpPr>
            <p:cNvPr id="1878719614" name=""/>
            <p:cNvSpPr/>
            <p:nvPr/>
          </p:nvSpPr>
          <p:spPr bwMode="auto">
            <a:xfrm flipH="0" flipV="0">
              <a:off x="5904167" y="103684"/>
              <a:ext cx="5301656" cy="1371960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Произведения о Великой Отечественной войне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"Отец и сын"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"Дом бойца"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"Когда пройдёшь путем колонн..."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"Я убит подо Ржевом…"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"Василий Тёркин"</a:t>
              </a:r>
              <a:endParaRPr sz="1400">
                <a:solidFill>
                  <a:schemeClr val="accent4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7854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578549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57854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57854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58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53589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5358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5358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7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76577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7657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7657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3457127" name="Title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 algn="ctr">
              <a:defRPr/>
            </a:pP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Фадеев 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Александр Александрович</a:t>
            </a:r>
            <a:r>
              <a:rPr lang="ru-RU"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 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( 1901- 1956</a:t>
            </a:r>
            <a:r>
              <a:rPr lang="ru-RU"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)</a:t>
            </a:r>
            <a:endParaRPr sz="2400" b="1">
              <a:solidFill>
                <a:schemeClr val="accent4"/>
              </a:solidFill>
            </a:endParaRPr>
          </a:p>
        </p:txBody>
      </p:sp>
      <p:sp>
        <p:nvSpPr>
          <p:cNvPr id="193719670" name="矩形 90"/>
          <p:cNvSpPr/>
          <p:nvPr/>
        </p:nvSpPr>
        <p:spPr bwMode="auto">
          <a:xfrm>
            <a:off x="7665934" y="2095623"/>
            <a:ext cx="4323240" cy="36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867856440" name="矩形 94"/>
          <p:cNvSpPr/>
          <p:nvPr/>
        </p:nvSpPr>
        <p:spPr bwMode="auto">
          <a:xfrm>
            <a:off x="7668814" y="3574426"/>
            <a:ext cx="4320360" cy="36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506948838" name="矩形 98"/>
          <p:cNvSpPr/>
          <p:nvPr/>
        </p:nvSpPr>
        <p:spPr bwMode="auto">
          <a:xfrm>
            <a:off x="7665934" y="4947395"/>
            <a:ext cx="4320360" cy="36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2109152266" name=""/>
          <p:cNvSpPr/>
          <p:nvPr/>
        </p:nvSpPr>
        <p:spPr bwMode="auto">
          <a:xfrm flipH="0" flipV="0">
            <a:off x="420997" y="1203853"/>
            <a:ext cx="6954400" cy="366118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sp>
        <p:nvSpPr>
          <p:cNvPr id="917348932" name=""/>
          <p:cNvSpPr/>
          <p:nvPr/>
        </p:nvSpPr>
        <p:spPr bwMode="auto">
          <a:xfrm flipH="0" flipV="0">
            <a:off x="7449373" y="1203853"/>
            <a:ext cx="4484057" cy="366118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sp>
        <p:nvSpPr>
          <p:cNvPr id="905780472" name=""/>
          <p:cNvSpPr/>
          <p:nvPr/>
        </p:nvSpPr>
        <p:spPr bwMode="auto">
          <a:xfrm flipH="0" flipV="0">
            <a:off x="11034478" y="529165"/>
            <a:ext cx="952499" cy="343957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sz="1200" u="sng">
                <a:hlinkClick r:id="rId2" action="ppaction://hlinksldjump" tooltip="Слайд 2"/>
              </a:rPr>
              <a:t>Слайд 2</a:t>
            </a:r>
            <a:endParaRPr sz="1200"/>
          </a:p>
        </p:txBody>
      </p:sp>
      <p:grpSp>
        <p:nvGrpSpPr>
          <p:cNvPr id="676434279" name=""/>
          <p:cNvGrpSpPr/>
          <p:nvPr/>
        </p:nvGrpSpPr>
        <p:grpSpPr bwMode="auto">
          <a:xfrm>
            <a:off x="702499" y="1166738"/>
            <a:ext cx="11283794" cy="5487363"/>
            <a:chOff x="0" y="0"/>
            <a:chExt cx="11283794" cy="5487363"/>
          </a:xfrm>
        </p:grpSpPr>
        <p:sp>
          <p:nvSpPr>
            <p:cNvPr id="330350353" name=""/>
            <p:cNvSpPr/>
            <p:nvPr/>
          </p:nvSpPr>
          <p:spPr bwMode="auto">
            <a:xfrm flipH="0" flipV="0">
              <a:off x="0" y="129719"/>
              <a:ext cx="3506447" cy="3505559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lang="ru-RU"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Р</a:t>
              </a: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усский советский писатель и общественный деятель, журналист, военный корреспондент. Лауреат Сталинской премии первой степени (1946). Член РКП(б) с 1918 года; с 1939 года - член ЦК ВКП(б).  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          Военный путь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Во время Великой Отечественной войны Фадеев был военным корреспондентом, сотрудничал с Совинформбюро, «Правдой», «Литературной газетой». Был организатором журнала «Октябрь» и входил в его редколлегию. 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Бригадный комиссар (1941); Полковник (1942).</a:t>
              </a:r>
              <a:endParaRPr/>
            </a:p>
          </p:txBody>
        </p:sp>
        <p:pic>
          <p:nvPicPr>
            <p:cNvPr id="285532988" name="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 flipH="0" flipV="0">
              <a:off x="5043608" y="685344"/>
              <a:ext cx="6240186" cy="4802018"/>
            </a:xfrm>
            <a:prstGeom prst="rect">
              <a:avLst/>
            </a:prstGeom>
          </p:spPr>
        </p:pic>
        <p:sp>
          <p:nvSpPr>
            <p:cNvPr id="1663502763" name=""/>
            <p:cNvSpPr/>
            <p:nvPr/>
          </p:nvSpPr>
          <p:spPr bwMode="auto">
            <a:xfrm flipH="0" flipV="0">
              <a:off x="5279136" y="0"/>
              <a:ext cx="5549521" cy="518519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Произведения о Великой Отечественной войне</a:t>
              </a:r>
              <a:endParaRPr sz="1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endParaRPr>
            </a:p>
            <a:p>
              <a:pPr>
                <a:defRPr/>
              </a:pPr>
              <a:r>
                <a:rPr lang="ru-RU"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«Молодая гвардия»</a:t>
              </a: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71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37196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3719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3719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85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67856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67856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67856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94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5069488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06948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06948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71345902" name="Title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 algn="ctr">
              <a:defRPr/>
            </a:pP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Фёдоров 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Владимир Иванович</a:t>
            </a:r>
            <a:r>
              <a:rPr lang="ru-RU"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 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(1925 - 1998)</a:t>
            </a:r>
            <a:endParaRPr sz="2400" b="1">
              <a:solidFill>
                <a:schemeClr val="accent4"/>
              </a:solidFill>
            </a:endParaRPr>
          </a:p>
        </p:txBody>
      </p:sp>
      <p:sp>
        <p:nvSpPr>
          <p:cNvPr id="2099973186" name="矩形 90"/>
          <p:cNvSpPr/>
          <p:nvPr/>
        </p:nvSpPr>
        <p:spPr bwMode="auto">
          <a:xfrm>
            <a:off x="7665934" y="2095623"/>
            <a:ext cx="4323240" cy="36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297207535" name="矩形 94"/>
          <p:cNvSpPr/>
          <p:nvPr/>
        </p:nvSpPr>
        <p:spPr bwMode="auto">
          <a:xfrm>
            <a:off x="7668814" y="3574426"/>
            <a:ext cx="4320360" cy="36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603680708" name="矩形 98"/>
          <p:cNvSpPr/>
          <p:nvPr/>
        </p:nvSpPr>
        <p:spPr bwMode="auto">
          <a:xfrm>
            <a:off x="7665934" y="4947395"/>
            <a:ext cx="4320360" cy="36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437527195" name=""/>
          <p:cNvSpPr/>
          <p:nvPr/>
        </p:nvSpPr>
        <p:spPr bwMode="auto">
          <a:xfrm flipH="0" flipV="0">
            <a:off x="420997" y="1203853"/>
            <a:ext cx="6954400" cy="366118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sp>
        <p:nvSpPr>
          <p:cNvPr id="2046754981" name=""/>
          <p:cNvSpPr/>
          <p:nvPr/>
        </p:nvSpPr>
        <p:spPr bwMode="auto">
          <a:xfrm flipH="0" flipV="0">
            <a:off x="7449373" y="1203853"/>
            <a:ext cx="4484057" cy="366118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sp>
        <p:nvSpPr>
          <p:cNvPr id="292977128" name=""/>
          <p:cNvSpPr/>
          <p:nvPr/>
        </p:nvSpPr>
        <p:spPr bwMode="auto">
          <a:xfrm flipH="0" flipV="0">
            <a:off x="11034478" y="529165"/>
            <a:ext cx="952499" cy="343957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sz="1200" u="sng">
                <a:hlinkClick r:id="rId2" action="ppaction://hlinksldjump" tooltip="Слайд 2"/>
              </a:rPr>
              <a:t>Слайд 2</a:t>
            </a:r>
            <a:endParaRPr sz="1200"/>
          </a:p>
        </p:txBody>
      </p:sp>
      <p:grpSp>
        <p:nvGrpSpPr>
          <p:cNvPr id="142442879" name=""/>
          <p:cNvGrpSpPr/>
          <p:nvPr/>
        </p:nvGrpSpPr>
        <p:grpSpPr bwMode="auto">
          <a:xfrm>
            <a:off x="613303" y="1386913"/>
            <a:ext cx="11372990" cy="5336685"/>
            <a:chOff x="0" y="0"/>
            <a:chExt cx="11372990" cy="5336685"/>
          </a:xfrm>
        </p:grpSpPr>
        <p:sp>
          <p:nvSpPr>
            <p:cNvPr id="1918553748" name=""/>
            <p:cNvSpPr/>
            <p:nvPr/>
          </p:nvSpPr>
          <p:spPr bwMode="auto">
            <a:xfrm flipH="0" flipV="0">
              <a:off x="0" y="0"/>
              <a:ext cx="5016747" cy="4145639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lang="ru-RU"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С</a:t>
              </a: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оветский и российский поэт, прозаик, драматург, публицист. Автор более шестидесяти книг прозы и стихов, более 100 песен. Наиболее известна его дилогия «Чистый Колодезь»; по входящей в неё повести в новеллах «Сумка, полная сердец» в 1964 году был поставлен одноимённый кинофильм. Лауреат международной литературной премии имени Константина Симонова, член Союза писателей СССР.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</a:t>
              </a:r>
              <a:r>
                <a:rPr lang="ru-RU"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      </a:t>
              </a:r>
              <a:endParaRPr lang="ru-RU" sz="1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endParaRPr>
            </a:p>
            <a:p>
              <a:pPr>
                <a:defRPr/>
              </a:pPr>
              <a:r>
                <a:rPr lang="ru-RU"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        </a:t>
              </a: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Военный путь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В начале Отечественной войны работал прессовщиком в Урюпинске и на Урале. В январе 1943 года добровольцем ушёл на фронт. Был парашютистом - десантником, воевал орудийным номером на Карельском, Втором и Третьем Украинских фронтах, принимал участие в освобождении Венгрии, Австрии и Чехословакии. </a:t>
              </a: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В мае 1945 года будущего поэта перевели работать в редакцию дивизионной газеты «В атаку!», он стал военным журналистом.</a:t>
              </a:r>
              <a:endParaRPr sz="1400">
                <a:solidFill>
                  <a:schemeClr val="accent4"/>
                </a:solidFill>
              </a:endParaRPr>
            </a:p>
          </p:txBody>
        </p:sp>
        <p:pic>
          <p:nvPicPr>
            <p:cNvPr id="2096029403" name="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 flipH="0" flipV="0">
              <a:off x="8251312" y="254883"/>
              <a:ext cx="3121677" cy="5081801"/>
            </a:xfrm>
            <a:prstGeom prst="rect">
              <a:avLst/>
            </a:prstGeom>
          </p:spPr>
        </p:pic>
        <p:sp>
          <p:nvSpPr>
            <p:cNvPr id="1390345400" name=""/>
            <p:cNvSpPr/>
            <p:nvPr/>
          </p:nvSpPr>
          <p:spPr bwMode="auto">
            <a:xfrm flipH="0" flipV="0">
              <a:off x="4987946" y="0"/>
              <a:ext cx="3548296" cy="1585319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Произведения о Великой Отечественной войне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 «Вместо письма» 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Баллада "Сердце Ивана",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быль "Жаворонок в зените",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роман в повестях "Сказ про студёный Ключ",</a:t>
              </a:r>
              <a:endParaRPr sz="1400">
                <a:solidFill>
                  <a:schemeClr val="accent4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97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99973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99973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99973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720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97207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97207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97207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3680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6036807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03680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03680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34874807" name="Title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 algn="ctr">
              <a:defRPr/>
            </a:pP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Шолохов 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Михаил Александрович</a:t>
            </a:r>
            <a:r>
              <a:rPr lang="ru-RU" sz="2400" b="1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 (1905 - 1984)</a:t>
            </a:r>
            <a:endParaRPr sz="2400" b="1">
              <a:solidFill>
                <a:schemeClr val="accent4"/>
              </a:solidFill>
              <a:latin typeface="Georgia"/>
              <a:cs typeface="Georgia"/>
            </a:endParaRPr>
          </a:p>
        </p:txBody>
      </p:sp>
      <p:sp>
        <p:nvSpPr>
          <p:cNvPr id="66697701" name="矩形 90"/>
          <p:cNvSpPr/>
          <p:nvPr/>
        </p:nvSpPr>
        <p:spPr bwMode="auto">
          <a:xfrm>
            <a:off x="7665934" y="2095623"/>
            <a:ext cx="4323240" cy="36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949359429" name="矩形 94"/>
          <p:cNvSpPr/>
          <p:nvPr/>
        </p:nvSpPr>
        <p:spPr bwMode="auto">
          <a:xfrm>
            <a:off x="7668814" y="3574426"/>
            <a:ext cx="4320360" cy="36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329573850" name="矩形 98"/>
          <p:cNvSpPr/>
          <p:nvPr/>
        </p:nvSpPr>
        <p:spPr bwMode="auto">
          <a:xfrm>
            <a:off x="7665934" y="4947395"/>
            <a:ext cx="4320360" cy="36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70777403" name=""/>
          <p:cNvSpPr/>
          <p:nvPr/>
        </p:nvSpPr>
        <p:spPr bwMode="auto">
          <a:xfrm flipH="0" flipV="0">
            <a:off x="420997" y="1203853"/>
            <a:ext cx="6954400" cy="366118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sp>
        <p:nvSpPr>
          <p:cNvPr id="1255380548" name=""/>
          <p:cNvSpPr/>
          <p:nvPr/>
        </p:nvSpPr>
        <p:spPr bwMode="auto">
          <a:xfrm flipH="0" flipV="0">
            <a:off x="7449373" y="1203853"/>
            <a:ext cx="4484057" cy="366118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sp>
        <p:nvSpPr>
          <p:cNvPr id="691791298" name=""/>
          <p:cNvSpPr/>
          <p:nvPr/>
        </p:nvSpPr>
        <p:spPr bwMode="auto">
          <a:xfrm flipH="0" flipV="0">
            <a:off x="11034478" y="529165"/>
            <a:ext cx="952499" cy="343957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sz="1200" u="sng">
                <a:hlinkClick r:id="rId2" action="ppaction://hlinksldjump" tooltip="Слайд 2"/>
              </a:rPr>
              <a:t>Слайд 2</a:t>
            </a:r>
            <a:endParaRPr sz="1200"/>
          </a:p>
        </p:txBody>
      </p:sp>
      <p:grpSp>
        <p:nvGrpSpPr>
          <p:cNvPr id="2035658162" name=""/>
          <p:cNvGrpSpPr/>
          <p:nvPr/>
        </p:nvGrpSpPr>
        <p:grpSpPr bwMode="auto">
          <a:xfrm>
            <a:off x="623124" y="1203853"/>
            <a:ext cx="11310306" cy="5852520"/>
            <a:chOff x="0" y="0"/>
            <a:chExt cx="11310306" cy="5852520"/>
          </a:xfrm>
        </p:grpSpPr>
        <p:sp>
          <p:nvSpPr>
            <p:cNvPr id="1202736083" name=""/>
            <p:cNvSpPr/>
            <p:nvPr/>
          </p:nvSpPr>
          <p:spPr bwMode="auto">
            <a:xfrm flipH="0" flipV="0">
              <a:off x="0" y="0"/>
              <a:ext cx="4817216" cy="5852520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lang="ru-RU"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Р</a:t>
              </a: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усский советский писатель, журналист и киносценарист. Военный корреспондент (1941-1945). Полковник (1943). Лауреат Нобелевской премии по литературе (1965 год - «за художественную силу и цельность эпоса о донском казачестве в переломное для России время»), Сталинской премии (1941), Ленинской премии (1960). Действительный член АН СССР (1939). Дважды Герой Социалистического Труда (1967, 1980).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Военный путь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Во время Великой Отечественной войны Шолохов был военным корреспондентом "Правды", "Красной звезды", часто выезжал на фронт. Его очерки "На Дону", "На Смоленском направлении", рассказ "Наука ненависти" публиковались в разных изданиях и имели большую популярность. Во время войны он начал публикацию глав из нового романа "Они сражались за Родину".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Times New Roman"/>
                  <a:ea typeface="Times New Roman"/>
                  <a:cs typeface="Times New Roman"/>
                </a:rPr>
                <a:t> </a:t>
              </a: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Награды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ОРДЕН: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"Отечественной войны I степени"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МЕДАЛИ: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"За оборону Москвы"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"За оборону Сталинграда"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"За победу над Германией в Великой Отечественной войне 1941—1945 гг."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Times New Roman"/>
                  <a:ea typeface="Times New Roman"/>
                  <a:cs typeface="Times New Roman"/>
                </a:rPr>
                <a:t> </a:t>
              </a:r>
              <a:endParaRPr sz="1400">
                <a:solidFill>
                  <a:schemeClr val="accent4"/>
                </a:solidFill>
              </a:endParaRPr>
            </a:p>
          </p:txBody>
        </p:sp>
        <p:pic>
          <p:nvPicPr>
            <p:cNvPr id="1963758272" name="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 flipH="0" flipV="0">
              <a:off x="8014259" y="444069"/>
              <a:ext cx="3296046" cy="5158024"/>
            </a:xfrm>
            <a:prstGeom prst="rect">
              <a:avLst/>
            </a:prstGeom>
          </p:spPr>
        </p:pic>
        <p:sp>
          <p:nvSpPr>
            <p:cNvPr id="1925732224" name=""/>
            <p:cNvSpPr/>
            <p:nvPr/>
          </p:nvSpPr>
          <p:spPr bwMode="auto">
            <a:xfrm flipH="0" flipV="0">
              <a:off x="4817216" y="99288"/>
              <a:ext cx="2978002" cy="1158599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Произведения о Великой Отечественной войне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"Судьба человека"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"Они сражались за Родину"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"Наука ненависти"</a:t>
              </a:r>
              <a:endParaRPr sz="1400">
                <a:solidFill>
                  <a:schemeClr val="accent4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9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66977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6697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6697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59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493594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49359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49359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57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3295738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29573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29573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5052163" name="Title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 algn="ctr">
              <a:defRPr/>
            </a:pP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Астафьев Виктор Петрович (1924 - 2001)</a:t>
            </a:r>
            <a:endParaRPr sz="2400">
              <a:solidFill>
                <a:schemeClr val="accent4"/>
              </a:solidFill>
            </a:endParaRPr>
          </a:p>
        </p:txBody>
      </p:sp>
      <p:sp>
        <p:nvSpPr>
          <p:cNvPr id="2029675485" name="矩形 90"/>
          <p:cNvSpPr/>
          <p:nvPr/>
        </p:nvSpPr>
        <p:spPr bwMode="auto">
          <a:xfrm>
            <a:off x="7665935" y="2095624"/>
            <a:ext cx="432324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830074918" name="矩形 94"/>
          <p:cNvSpPr/>
          <p:nvPr/>
        </p:nvSpPr>
        <p:spPr bwMode="auto">
          <a:xfrm>
            <a:off x="7668815" y="3574427"/>
            <a:ext cx="432036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879443459" name="矩形 98"/>
          <p:cNvSpPr/>
          <p:nvPr/>
        </p:nvSpPr>
        <p:spPr bwMode="auto">
          <a:xfrm>
            <a:off x="7665935" y="4947395"/>
            <a:ext cx="432036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781877683" name=""/>
          <p:cNvSpPr/>
          <p:nvPr/>
        </p:nvSpPr>
        <p:spPr bwMode="auto">
          <a:xfrm flipH="0" flipV="0">
            <a:off x="11142131" y="568853"/>
            <a:ext cx="952499" cy="343958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endParaRPr sz="1200">
              <a:solidFill>
                <a:schemeClr val="tx1"/>
              </a:solidFill>
            </a:endParaRPr>
          </a:p>
        </p:txBody>
      </p:sp>
      <p:sp>
        <p:nvSpPr>
          <p:cNvPr id="891718037" name=""/>
          <p:cNvSpPr txBox="1"/>
          <p:nvPr/>
        </p:nvSpPr>
        <p:spPr bwMode="auto">
          <a:xfrm flipH="0" flipV="0">
            <a:off x="11353799" y="634999"/>
            <a:ext cx="1010782" cy="2746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sz="1200" u="sng">
                <a:solidFill>
                  <a:schemeClr val="tx1"/>
                </a:solidFill>
                <a:hlinkClick r:id="rId2" action="ppaction://hlinksldjump" tooltip="Слайд 2"/>
              </a:rPr>
              <a:t>Слайд 2</a:t>
            </a:r>
            <a:endParaRPr sz="1200">
              <a:solidFill>
                <a:schemeClr val="tx1"/>
              </a:solidFill>
            </a:endParaRPr>
          </a:p>
        </p:txBody>
      </p:sp>
      <p:grpSp>
        <p:nvGrpSpPr>
          <p:cNvPr id="1963086234" name=""/>
          <p:cNvGrpSpPr/>
          <p:nvPr/>
        </p:nvGrpSpPr>
        <p:grpSpPr bwMode="auto">
          <a:xfrm>
            <a:off x="481011" y="1177394"/>
            <a:ext cx="11402652" cy="5425799"/>
            <a:chOff x="0" y="0"/>
            <a:chExt cx="11402652" cy="5425799"/>
          </a:xfrm>
        </p:grpSpPr>
        <p:sp>
          <p:nvSpPr>
            <p:cNvPr id="1931196232" name=""/>
            <p:cNvSpPr/>
            <p:nvPr/>
          </p:nvSpPr>
          <p:spPr bwMode="auto">
            <a:xfrm flipH="0" flipV="0">
              <a:off x="0" y="0"/>
              <a:ext cx="5487774" cy="5425799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sz="1400" b="0" i="0" u="none">
                  <a:solidFill>
                    <a:srgbClr val="FFFF00"/>
                  </a:solidFill>
                  <a:latin typeface="Georgia"/>
                  <a:ea typeface="Georgia"/>
                  <a:cs typeface="Georgia"/>
                </a:rPr>
                <a:t>1 мая 1924 года в селе Овсянка Советского района Красноярского края - </a:t>
              </a:r>
              <a:r>
                <a:rPr sz="1400" b="0" i="0" u="none">
                  <a:solidFill>
                    <a:srgbClr val="FFFF00"/>
                  </a:solidFill>
                  <a:latin typeface="Georgia"/>
                  <a:ea typeface="Georgia"/>
                  <a:cs typeface="Georgia"/>
                </a:rPr>
                <a:t> 29 ноября 2001 года в Красноярске). </a:t>
              </a:r>
              <a:r>
                <a:rPr sz="1400" b="0" i="0" u="none">
                  <a:solidFill>
                    <a:srgbClr val="FFFF00"/>
                  </a:solidFill>
                  <a:latin typeface="Georgia"/>
                  <a:ea typeface="Georgia"/>
                  <a:cs typeface="Georgia"/>
                </a:rPr>
                <a:t>- </a:t>
              </a:r>
              <a:r>
                <a:rPr sz="1400" b="0" i="0" u="none">
                  <a:solidFill>
                    <a:srgbClr val="FFFF00"/>
                  </a:solidFill>
                  <a:latin typeface="Georgia"/>
                  <a:ea typeface="Georgia"/>
                  <a:cs typeface="Georgia"/>
                </a:rPr>
                <a:t>русский писатель, драматург, эссеист. Герой Социалистического Труда (1989). Лауреат двух Государственных премий СССР (1978, 1991) и трёх Государственных премий России (1975, 1995, 2003). Член Союза писателей СССР. Участник Великой Отечественной войны. Рядовой (1945).</a:t>
              </a:r>
              <a:endParaRPr sz="1400">
                <a:solidFill>
                  <a:srgbClr val="FFFF00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</a:rPr>
                <a:t>                                                                                                 </a:t>
              </a:r>
              <a:endParaRPr sz="1400">
                <a:solidFill>
                  <a:srgbClr val="FFFF00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rgbClr val="FFFF00"/>
                  </a:solidFill>
                  <a:latin typeface="Georgia"/>
                  <a:ea typeface="Georgia"/>
                  <a:cs typeface="Georgia"/>
                </a:rPr>
                <a:t> </a:t>
              </a:r>
              <a:r>
                <a:rPr sz="1400" b="1" i="0" u="none">
                  <a:solidFill>
                    <a:srgbClr val="FFFF00"/>
                  </a:solidFill>
                  <a:latin typeface="Georgia"/>
                  <a:ea typeface="Georgia"/>
                  <a:cs typeface="Georgia"/>
                </a:rPr>
                <a:t> </a:t>
              </a:r>
              <a:r>
                <a:rPr sz="1400" b="1" i="0" u="none">
                  <a:solidFill>
                    <a:srgbClr val="FFFF00"/>
                  </a:solidFill>
                  <a:latin typeface="Georgia"/>
                  <a:ea typeface="Georgia"/>
                  <a:cs typeface="Georgia"/>
                </a:rPr>
                <a:t>Военный путь</a:t>
              </a:r>
              <a:endParaRPr sz="1400">
                <a:solidFill>
                  <a:srgbClr val="FFFF00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rgbClr val="FFFF00"/>
                  </a:solidFill>
                  <a:latin typeface="Georgia"/>
                  <a:ea typeface="Georgia"/>
                  <a:cs typeface="Georgia"/>
                </a:rPr>
                <a:t>   В 1942 году ушёл добровольцем на фронт. Военную подготовку получил в учебном автомобильном подразделении в Новосибирске. Весной 1943 года был направлен в действующую армию. Был шофёром, связистом в гаубичной артиллерии, после тяжёлого ранения в конце войны служил во внутренних войсках на Западной Украине. (В бою 20.10.1943 г. красноармеец Астафьев В. П. четыре раза исправлял телефонную связь с передовым НП. При выполнении задачи, от близкого разрыва бомбы, был засыпан землёй. Горя ненавистью к врагу, тов. Астафьев продолжал выполнять задачу и под артиллерийско-миномётным огнём, собрал обрывки кабеля и вновь восстановил телефонную связь, обеспечив бесперебойную связь с пехотой и её поддержку артиллерийским огнём. Из наградного листа на медаль "За отвагу").</a:t>
              </a:r>
              <a:endParaRPr sz="1400">
                <a:solidFill>
                  <a:srgbClr val="FFFF00"/>
                </a:solidFill>
              </a:endParaRPr>
            </a:p>
          </p:txBody>
        </p:sp>
        <p:pic>
          <p:nvPicPr>
            <p:cNvPr id="2021739619" name="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 flipH="0" flipV="0">
              <a:off x="6082727" y="1428687"/>
              <a:ext cx="5160475" cy="3870356"/>
            </a:xfrm>
            <a:prstGeom prst="rect">
              <a:avLst/>
            </a:prstGeom>
          </p:spPr>
        </p:pic>
        <p:sp>
          <p:nvSpPr>
            <p:cNvPr id="1311867787" name=""/>
            <p:cNvSpPr/>
            <p:nvPr/>
          </p:nvSpPr>
          <p:spPr bwMode="auto">
            <a:xfrm flipH="0" flipV="0">
              <a:off x="5724820" y="0"/>
              <a:ext cx="5677832" cy="1310999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sz="16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Произведения о Великой Отечественной войне</a:t>
              </a:r>
              <a:endParaRPr sz="16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6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"Прокляты и убиты"</a:t>
              </a:r>
              <a:endParaRPr sz="16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6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"Так хочется жить"</a:t>
              </a:r>
              <a:endParaRPr sz="16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6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"Пастух и пастушка"</a:t>
              </a:r>
              <a:endParaRPr sz="16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6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"Весёлый солдат"</a:t>
              </a:r>
              <a:endParaRPr sz="1600">
                <a:solidFill>
                  <a:schemeClr val="accent4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967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296754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29675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29675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0074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300749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30074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30074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443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879443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79443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79443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1994294" name="Title 1"/>
          <p:cNvSpPr>
            <a:spLocks noGrp="1"/>
          </p:cNvSpPr>
          <p:nvPr>
            <p:ph type="title"/>
          </p:nvPr>
        </p:nvSpPr>
        <p:spPr bwMode="auto">
          <a:xfrm>
            <a:off x="940623" y="281475"/>
            <a:ext cx="10515600" cy="631336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 algn="ctr">
              <a:defRPr/>
            </a:pP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Бакланов Григорий Яковлевич 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(1923-2009)</a:t>
            </a:r>
            <a:endParaRPr sz="2400">
              <a:solidFill>
                <a:schemeClr val="accent4"/>
              </a:solidFill>
            </a:endParaRPr>
          </a:p>
        </p:txBody>
      </p:sp>
      <p:sp>
        <p:nvSpPr>
          <p:cNvPr id="244943234" name="矩形 90"/>
          <p:cNvSpPr/>
          <p:nvPr/>
        </p:nvSpPr>
        <p:spPr bwMode="auto">
          <a:xfrm>
            <a:off x="7663053" y="2095623"/>
            <a:ext cx="432324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823179173" name="矩形 94"/>
          <p:cNvSpPr/>
          <p:nvPr/>
        </p:nvSpPr>
        <p:spPr bwMode="auto">
          <a:xfrm>
            <a:off x="7668815" y="3574427"/>
            <a:ext cx="432036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371113174" name="矩形 98"/>
          <p:cNvSpPr/>
          <p:nvPr/>
        </p:nvSpPr>
        <p:spPr bwMode="auto">
          <a:xfrm>
            <a:off x="7665935" y="4947395"/>
            <a:ext cx="432036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645385394" name=""/>
          <p:cNvSpPr/>
          <p:nvPr/>
        </p:nvSpPr>
        <p:spPr bwMode="auto">
          <a:xfrm flipH="0" flipV="0">
            <a:off x="11060813" y="568854"/>
            <a:ext cx="952499" cy="343957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sz="1200" u="sng">
                <a:hlinkClick r:id="rId2" action="ppaction://hlinksldjump" tooltip="Слайд 2"/>
              </a:rPr>
              <a:t>Слайд 2</a:t>
            </a:r>
            <a:endParaRPr sz="1200"/>
          </a:p>
        </p:txBody>
      </p:sp>
      <p:grpSp>
        <p:nvGrpSpPr>
          <p:cNvPr id="896179588" name=""/>
          <p:cNvGrpSpPr/>
          <p:nvPr/>
        </p:nvGrpSpPr>
        <p:grpSpPr bwMode="auto">
          <a:xfrm>
            <a:off x="940623" y="1071561"/>
            <a:ext cx="11045669" cy="5525028"/>
            <a:chOff x="0" y="0"/>
            <a:chExt cx="11045669" cy="5525028"/>
          </a:xfrm>
        </p:grpSpPr>
        <p:pic>
          <p:nvPicPr>
            <p:cNvPr id="58957162" name="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 flipH="0" flipV="0">
              <a:off x="5514524" y="2067257"/>
              <a:ext cx="5531145" cy="3457770"/>
            </a:xfrm>
            <a:prstGeom prst="rect">
              <a:avLst/>
            </a:prstGeom>
          </p:spPr>
        </p:pic>
        <p:sp>
          <p:nvSpPr>
            <p:cNvPr id="1405696316" name=""/>
            <p:cNvSpPr/>
            <p:nvPr/>
          </p:nvSpPr>
          <p:spPr bwMode="auto">
            <a:xfrm flipH="0" flipV="0">
              <a:off x="0" y="0"/>
              <a:ext cx="4965616" cy="5425799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Настоящая фамилия Фридман; 11 сентября 1923 - 23 декабря 2009) - русский советский писатель, редактор и сценарист, один из представителей «лейтенантской прозы». Член Союза писателей СССР.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Военный путь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В 1941 году, в 17 лет, добровольцем ушёл на фронт. Воевал сначала рядовым на Северо-Западном фронте, затем командиром взвода управления артиллерийской батареи на Юго-Западном и 3-м Украинском фронтах. Был тяжело ранен, контужен. Командовал взводом, участвовал в боях на Украине, в Молдавии, Румынии, Венгрии, Австрии. В 1942 году вступил в ВКП(б). Закончил войну начальником разведки артдивизиона.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Times New Roman"/>
                  <a:ea typeface="Times New Roman"/>
                  <a:cs typeface="Times New Roman"/>
                </a:rPr>
                <a:t> 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Награды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ОРДЕНА: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"Красной звезды"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"Отечественной войны I степени"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"Красного Знамени"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"За заслуги перед Отечеством"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МЕДАЛИ: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"За взятие Будапешта"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"За взятие Вены"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"За победу над Германией в Великой Отечественной войне 1941—1945 </a:t>
              </a:r>
              <a:r>
                <a:rPr sz="1100" b="0" i="0" u="none">
                  <a:solidFill>
                    <a:srgbClr val="000000"/>
                  </a:solidFill>
                  <a:latin typeface="Georgia"/>
                  <a:ea typeface="Georgia"/>
                  <a:cs typeface="Georgia"/>
                </a:rPr>
                <a:t>гг."</a:t>
              </a:r>
              <a:endParaRPr/>
            </a:p>
          </p:txBody>
        </p:sp>
        <p:sp>
          <p:nvSpPr>
            <p:cNvPr id="1649521252" name=""/>
            <p:cNvSpPr/>
            <p:nvPr/>
          </p:nvSpPr>
          <p:spPr bwMode="auto">
            <a:xfrm flipH="0" flipV="0">
              <a:off x="5378552" y="256920"/>
              <a:ext cx="5217887" cy="1371960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Произведения о Великой Отечественной войне.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"Мертвые сраму не имут"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</a:t>
              </a: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Почем </a:t>
              </a: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фунт лиха"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"Июль 41 года"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"Южнее главного удара"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"Пядь земли"</a:t>
              </a:r>
              <a:endParaRPr sz="1400">
                <a:solidFill>
                  <a:schemeClr val="accent4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94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4943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4943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4943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7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23179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23179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23179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113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71113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71113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71113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75924942" name="Title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5000" lnSpcReduction="1000"/>
          </a:bodyPr>
          <a:lstStyle/>
          <a:p>
            <a:pPr algn="ctr">
              <a:defRPr/>
            </a:pPr>
            <a:r>
              <a:rPr lang="ru-RU"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                       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Бондарев Юрий Васильевич</a:t>
            </a:r>
            <a:r>
              <a:rPr lang="ru-RU"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 (1924 - 2020)</a:t>
            </a:r>
            <a:r>
              <a:rPr sz="1050" b="0" i="0" u="none">
                <a:solidFill>
                  <a:srgbClr val="333333"/>
                </a:solidFill>
                <a:latin typeface="Arial"/>
                <a:ea typeface="Arial"/>
                <a:cs typeface="Arial"/>
              </a:rPr>
              <a:t>(</a:t>
            </a:r>
            <a:r>
              <a:rPr sz="1050" b="0" i="0" u="none">
                <a:solidFill>
                  <a:srgbClr val="333333"/>
                </a:solidFill>
                <a:latin typeface="Arial"/>
                <a:ea typeface="Arial"/>
                <a:cs typeface="Arial"/>
              </a:rPr>
              <a:t>(15 марта 1924, Орск — 29 марта 2020, Москва)</a:t>
            </a:r>
            <a:r>
              <a:rPr sz="1050" b="0" i="0" u="none">
                <a:solidFill>
                  <a:srgbClr val="333333"/>
                </a:solidFill>
                <a:latin typeface="Arial"/>
                <a:ea typeface="Arial"/>
                <a:cs typeface="Arial"/>
              </a:rPr>
              <a:t>1</a:t>
            </a:r>
            <a:r>
              <a:rPr sz="1050" b="0" i="0" u="none">
                <a:solidFill>
                  <a:srgbClr val="333333"/>
                </a:solidFill>
                <a:latin typeface="Arial"/>
                <a:ea typeface="Arial"/>
                <a:cs typeface="Arial"/>
              </a:rPr>
              <a:t>(15 марта 1924, Орск — 29 марта 2020, Москва)</a:t>
            </a:r>
            <a:r>
              <a:rPr sz="1050" b="0" i="0" u="none">
                <a:solidFill>
                  <a:srgbClr val="333333"/>
                </a:solidFill>
                <a:latin typeface="Arial"/>
                <a:ea typeface="Arial"/>
                <a:cs typeface="Arial"/>
              </a:rPr>
              <a:t>5 м</a:t>
            </a:r>
            <a:r>
              <a:rPr sz="1050" b="0" i="0" u="none">
                <a:solidFill>
                  <a:srgbClr val="333333"/>
                </a:solidFill>
                <a:latin typeface="Arial"/>
                <a:ea typeface="Arial"/>
                <a:cs typeface="Arial"/>
              </a:rPr>
              <a:t>(15 марта 1924, Орск — 29 марта 2020, Москва)</a:t>
            </a:r>
            <a:r>
              <a:rPr sz="1050" b="0" i="0" u="none">
                <a:solidFill>
                  <a:srgbClr val="333333"/>
                </a:solidFill>
                <a:latin typeface="Arial"/>
                <a:ea typeface="Arial"/>
                <a:cs typeface="Arial"/>
              </a:rPr>
              <a:t>арта 1924, Орск — 29 марта 2020, Москва)</a:t>
            </a:r>
            <a:endParaRPr sz="2400">
              <a:solidFill>
                <a:schemeClr val="accent4"/>
              </a:solidFill>
            </a:endParaRPr>
          </a:p>
        </p:txBody>
      </p:sp>
      <p:sp>
        <p:nvSpPr>
          <p:cNvPr id="1076969912" name="矩形 90"/>
          <p:cNvSpPr/>
          <p:nvPr/>
        </p:nvSpPr>
        <p:spPr bwMode="auto">
          <a:xfrm>
            <a:off x="7665935" y="2095624"/>
            <a:ext cx="432324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484465361" name="矩形 94"/>
          <p:cNvSpPr/>
          <p:nvPr/>
        </p:nvSpPr>
        <p:spPr bwMode="auto">
          <a:xfrm>
            <a:off x="7668815" y="3574427"/>
            <a:ext cx="432036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611225526" name="矩形 98"/>
          <p:cNvSpPr/>
          <p:nvPr/>
        </p:nvSpPr>
        <p:spPr bwMode="auto">
          <a:xfrm>
            <a:off x="7665935" y="4947395"/>
            <a:ext cx="432036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858765043" name=""/>
          <p:cNvSpPr/>
          <p:nvPr/>
        </p:nvSpPr>
        <p:spPr bwMode="auto">
          <a:xfrm flipH="0" flipV="0">
            <a:off x="11033794" y="529165"/>
            <a:ext cx="952499" cy="343957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sz="1200" u="sng">
                <a:hlinkClick r:id="rId2" action="ppaction://hlinksldjump" tooltip="Слайд 2"/>
              </a:rPr>
              <a:t>Слайд 2</a:t>
            </a:r>
            <a:endParaRPr/>
          </a:p>
        </p:txBody>
      </p:sp>
      <p:grpSp>
        <p:nvGrpSpPr>
          <p:cNvPr id="682369233" name=""/>
          <p:cNvGrpSpPr/>
          <p:nvPr/>
        </p:nvGrpSpPr>
        <p:grpSpPr bwMode="auto">
          <a:xfrm>
            <a:off x="979545" y="995149"/>
            <a:ext cx="10739171" cy="5852520"/>
            <a:chOff x="0" y="0"/>
            <a:chExt cx="10739171" cy="5852520"/>
          </a:xfrm>
        </p:grpSpPr>
        <p:sp>
          <p:nvSpPr>
            <p:cNvPr id="1441528264" name=""/>
            <p:cNvSpPr/>
            <p:nvPr/>
          </p:nvSpPr>
          <p:spPr bwMode="auto">
            <a:xfrm flipH="0" flipV="0">
              <a:off x="0" y="0"/>
              <a:ext cx="4785011" cy="5852520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Военный путь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В 1941 году участвовал в сооружении оборонительных укреплений под Смоленском. Летом 1942 года, после окончания школы, направлен на учёбу во 2-е Бердичевское пехотное училище, которое было эвакуировано в город Актюбинск. В октябре того же года курсанты были направлены под Сталинград. Бондарев зачислен командиром минометного расчета 308-го полка 98-й стрелковой дивизии.В боях под Котельниковским был контужен, получил обморожение и легкое ранение в спину. После лечения в госпитале служил командиром орудия в составе 23-й Киевско-Житомирской дивизии. Участвовал в форсировании Днепра и освобождении Киева. В боях за Житомир был ранен и снова попал в полевой госпиталь.С января 1944 года Ю. Бондарев воевал в рядах 121-й Краснознаменной Рыльско-Киевской стрелковой дивизии в Польше и на границе с Чехословакией.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Награды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ОРДЕН: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"Отечественной войны II степени"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МЕДАЛИ: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"За отвагу"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"За оборону Сталинграда"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"За победу над Германией в Великой Отечественной войне 1941—1945 гг."</a:t>
              </a:r>
              <a:endParaRPr sz="1400">
                <a:solidFill>
                  <a:schemeClr val="accent4"/>
                </a:solidFill>
              </a:endParaRPr>
            </a:p>
          </p:txBody>
        </p:sp>
        <p:pic>
          <p:nvPicPr>
            <p:cNvPr id="986538522" name="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 flipH="0" flipV="0">
              <a:off x="4948473" y="1782973"/>
              <a:ext cx="5790698" cy="3620028"/>
            </a:xfrm>
            <a:prstGeom prst="rect">
              <a:avLst/>
            </a:prstGeom>
          </p:spPr>
        </p:pic>
        <p:sp>
          <p:nvSpPr>
            <p:cNvPr id="160205773" name=""/>
            <p:cNvSpPr/>
            <p:nvPr/>
          </p:nvSpPr>
          <p:spPr bwMode="auto">
            <a:xfrm flipH="0" flipV="0">
              <a:off x="4948473" y="105303"/>
              <a:ext cx="5504053" cy="1371960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Произведения о Великой Отечественной войне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"Батальоны просят огня"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"Тишина"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"Двое"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"Горячий снег"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"Берег"</a:t>
              </a:r>
              <a:endParaRPr sz="1400">
                <a:solidFill>
                  <a:schemeClr val="accent4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969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769699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76969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76969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46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4844653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8446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8446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225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11225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11225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11225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1818442" name="Title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 algn="ctr">
              <a:defRPr/>
            </a:pP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Быков Василий Владимирович 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(1924-2003)   </a:t>
            </a:r>
            <a:endParaRPr/>
          </a:p>
        </p:txBody>
      </p:sp>
      <p:sp>
        <p:nvSpPr>
          <p:cNvPr id="2020656008" name="矩形 90"/>
          <p:cNvSpPr/>
          <p:nvPr/>
        </p:nvSpPr>
        <p:spPr bwMode="auto">
          <a:xfrm>
            <a:off x="7665935" y="2095624"/>
            <a:ext cx="432324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107137763" name="矩形 94"/>
          <p:cNvSpPr/>
          <p:nvPr/>
        </p:nvSpPr>
        <p:spPr bwMode="auto">
          <a:xfrm>
            <a:off x="7668815" y="3574427"/>
            <a:ext cx="432036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899104288" name="矩形 98"/>
          <p:cNvSpPr/>
          <p:nvPr/>
        </p:nvSpPr>
        <p:spPr bwMode="auto">
          <a:xfrm>
            <a:off x="7665935" y="4947395"/>
            <a:ext cx="432036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214988139" name=""/>
          <p:cNvSpPr/>
          <p:nvPr/>
        </p:nvSpPr>
        <p:spPr bwMode="auto">
          <a:xfrm flipH="0" flipV="0">
            <a:off x="11034478" y="529165"/>
            <a:ext cx="952499" cy="343957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sz="1200" u="sng">
                <a:hlinkClick r:id="rId2" action="ppaction://hlinksldjump" tooltip="Слайд 2"/>
              </a:rPr>
              <a:t>Слайд 2</a:t>
            </a:r>
            <a:endParaRPr sz="1200"/>
          </a:p>
        </p:txBody>
      </p:sp>
      <p:grpSp>
        <p:nvGrpSpPr>
          <p:cNvPr id="2009844052" name=""/>
          <p:cNvGrpSpPr/>
          <p:nvPr/>
        </p:nvGrpSpPr>
        <p:grpSpPr bwMode="auto">
          <a:xfrm>
            <a:off x="551976" y="1071561"/>
            <a:ext cx="11625163" cy="5662719"/>
            <a:chOff x="0" y="0"/>
            <a:chExt cx="11625163" cy="5662719"/>
          </a:xfrm>
        </p:grpSpPr>
        <p:sp>
          <p:nvSpPr>
            <p:cNvPr id="1522786587" name=""/>
            <p:cNvSpPr/>
            <p:nvPr/>
          </p:nvSpPr>
          <p:spPr bwMode="auto">
            <a:xfrm flipH="0" flipV="0">
              <a:off x="0" y="0"/>
              <a:ext cx="6591004" cy="5425799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(19 июня 1924, дер. Бычки Ушачского района Витебской области - 22 июня 2003, Боровляны) - советский и белорусский писатель, общественный деятель, участник Великой Отечественной войны. Член Союза писателей СССР.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Герой Социалистического Труда (1984). Народный писатель Беларуси (1980). Лауреат Ленинской премии (1986). Лауреат Государственной премии СССР (1974). Лауреат Государственной премии Белорусской ССР (1978).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Военный путь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Война застала его на Украине, где он участвовал в оборонных работах. Воевал в составе армейского инженерного батальона. Призван в армию летом 1942 года, окончил Саратовское пехотное училище. Осенью 1943 года присвоено звание младшего лейтенанта. Участвовал в боях за Кривой Рог, Александрию, Знаменку. Во время Кировоградской операции ранен в ногу и живот (по ошибке был записан как погибший); события после ранения послужили основой повести "Мёртвым не больно". В начале 1944 года три месяца находился в госпитале. Затем участвовал в Ясско-Кишинёвской операции, освобождении Румынии. С действующей армией прошёл по Болгарии, Венгрии, Югославии, Австрии; старший лейтенант, командир взвода полковой, затем армейской артиллерии.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Награды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ОРДЕНа: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 Орден Красной Звезды", "Отечественной войны I степени"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МЕДАЛь: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"За победу над Германией в Великой Отечественной войне 1941—1945 гг."</a:t>
              </a:r>
              <a:endParaRPr/>
            </a:p>
          </p:txBody>
        </p:sp>
        <p:pic>
          <p:nvPicPr>
            <p:cNvPr id="1111552429" name="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 flipH="0" flipV="0">
              <a:off x="6337943" y="2357437"/>
              <a:ext cx="5287220" cy="3305282"/>
            </a:xfrm>
            <a:prstGeom prst="rect">
              <a:avLst/>
            </a:prstGeom>
          </p:spPr>
        </p:pic>
        <p:sp>
          <p:nvSpPr>
            <p:cNvPr id="1277947049" name=""/>
            <p:cNvSpPr/>
            <p:nvPr/>
          </p:nvSpPr>
          <p:spPr bwMode="auto">
            <a:xfrm flipH="0" flipV="0">
              <a:off x="6337944" y="92603"/>
              <a:ext cx="5119631" cy="1798679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Произведения о Великой Отечественной войне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"Сотников"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"Журавлиный крик"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"Круглянский мост"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"Дожить до рассвета"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"Обелиск"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"Пойти и не вернуться"</a:t>
              </a:r>
              <a:endParaRPr sz="1400">
                <a:solidFill>
                  <a:schemeClr val="accent4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0656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206560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20656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20656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13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071377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07137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07137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910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8991042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99104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99104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99066919" name="Title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 algn="ctr">
              <a:defRPr/>
            </a:pP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Васильев Борис Львович 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(1924-2013) </a:t>
            </a:r>
            <a:endParaRPr/>
          </a:p>
        </p:txBody>
      </p:sp>
      <p:sp>
        <p:nvSpPr>
          <p:cNvPr id="1767510184" name="矩形 90"/>
          <p:cNvSpPr/>
          <p:nvPr/>
        </p:nvSpPr>
        <p:spPr bwMode="auto">
          <a:xfrm>
            <a:off x="7665935" y="2095624"/>
            <a:ext cx="432324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354174729" name="矩形 94"/>
          <p:cNvSpPr/>
          <p:nvPr/>
        </p:nvSpPr>
        <p:spPr bwMode="auto">
          <a:xfrm>
            <a:off x="7668815" y="3574427"/>
            <a:ext cx="432036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728716616" name="矩形 98"/>
          <p:cNvSpPr/>
          <p:nvPr/>
        </p:nvSpPr>
        <p:spPr bwMode="auto">
          <a:xfrm>
            <a:off x="7665935" y="4947395"/>
            <a:ext cx="432036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806479390" name=""/>
          <p:cNvSpPr/>
          <p:nvPr/>
        </p:nvSpPr>
        <p:spPr bwMode="auto">
          <a:xfrm flipH="0" flipV="0">
            <a:off x="11034478" y="529165"/>
            <a:ext cx="952499" cy="343957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sz="1200" u="sng">
                <a:hlinkClick r:id="rId2" action="ppaction://hlinksldjump" tooltip="Слайд 2"/>
              </a:rPr>
              <a:t>Слайд 2</a:t>
            </a:r>
            <a:endParaRPr sz="1200"/>
          </a:p>
        </p:txBody>
      </p:sp>
      <p:grpSp>
        <p:nvGrpSpPr>
          <p:cNvPr id="934817745" name=""/>
          <p:cNvGrpSpPr/>
          <p:nvPr/>
        </p:nvGrpSpPr>
        <p:grpSpPr bwMode="auto">
          <a:xfrm>
            <a:off x="506890" y="1257946"/>
            <a:ext cx="11612377" cy="5477032"/>
            <a:chOff x="0" y="0"/>
            <a:chExt cx="11612377" cy="5477032"/>
          </a:xfrm>
        </p:grpSpPr>
        <p:sp>
          <p:nvSpPr>
            <p:cNvPr id="1210598284" name=""/>
            <p:cNvSpPr/>
            <p:nvPr/>
          </p:nvSpPr>
          <p:spPr bwMode="auto">
            <a:xfrm flipH="0" flipV="0">
              <a:off x="0" y="0"/>
              <a:ext cx="5673922" cy="4999078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(21 мая 1924, Смоленск - 11 марта 2013, Москва) - русский советский писатель и сценарист. Лауреат Государственной премии СССР (1975) и Премии Президента Российской Федерации (2000).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Военный путь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В 1941 году в 17-летнем возрасте будущий писатель пошел добровольцем на фронт.Первый бой принял 8 июля 1941 года. Воевал в составе комсомольского истребительного батальона.В 1943 году, после выписки из госпиталя, Борис Львович был направлен на учебу в Военную академию бронетанковых и механизированных войск имени И.В. Сталина (впоследствии имени Р.Я. Малиновского). В составе колонны академии участвовал в Параде Победы 24 июня 1945 года.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Награды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ОРДЕНА: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"Отечественной войны II степени"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"За заслуги перед Отечеством”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"Трудового Красного знамени"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"Дружба народов”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МЕДАЛИ: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"За оборону Москвы"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"За победу над Германией в Великой Отечественной войне 1941—1945 гг."</a:t>
              </a:r>
              <a:endParaRPr sz="1400">
                <a:solidFill>
                  <a:schemeClr val="accent4"/>
                </a:solidFill>
              </a:endParaRPr>
            </a:p>
          </p:txBody>
        </p:sp>
        <p:pic>
          <p:nvPicPr>
            <p:cNvPr id="111132933" name="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 flipH="0" flipV="0">
              <a:off x="5452176" y="1626010"/>
              <a:ext cx="6160201" cy="3851021"/>
            </a:xfrm>
            <a:prstGeom prst="rect">
              <a:avLst/>
            </a:prstGeom>
          </p:spPr>
        </p:pic>
        <p:sp>
          <p:nvSpPr>
            <p:cNvPr id="345216180" name=""/>
            <p:cNvSpPr/>
            <p:nvPr/>
          </p:nvSpPr>
          <p:spPr bwMode="auto">
            <a:xfrm flipH="0" flipV="0">
              <a:off x="5589107" y="168896"/>
              <a:ext cx="5483034" cy="945239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Произведения о Великой Отечественной войне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"А зори здесь тихие"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"В списках не значился"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"Аты-баты шли солдаты"</a:t>
              </a: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51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67510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67510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67510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174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541747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54174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54174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716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287166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28716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28716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8828091" name="Title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 algn="ctr">
              <a:defRPr/>
            </a:pP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Воробьёв Константин Дмитриевич</a:t>
            </a:r>
            <a:r>
              <a:rPr lang="ru-RU"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 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(1919 - 1975)</a:t>
            </a:r>
            <a:endParaRPr b="1">
              <a:solidFill>
                <a:schemeClr val="accent4"/>
              </a:solidFill>
            </a:endParaRPr>
          </a:p>
        </p:txBody>
      </p:sp>
      <p:sp>
        <p:nvSpPr>
          <p:cNvPr id="104656466" name="矩形 90"/>
          <p:cNvSpPr/>
          <p:nvPr/>
        </p:nvSpPr>
        <p:spPr bwMode="auto">
          <a:xfrm>
            <a:off x="7665935" y="2095624"/>
            <a:ext cx="432324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856752715" name="矩形 94"/>
          <p:cNvSpPr/>
          <p:nvPr/>
        </p:nvSpPr>
        <p:spPr bwMode="auto">
          <a:xfrm>
            <a:off x="7668815" y="3574427"/>
            <a:ext cx="432036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593856772" name="矩形 98"/>
          <p:cNvSpPr/>
          <p:nvPr/>
        </p:nvSpPr>
        <p:spPr bwMode="auto">
          <a:xfrm>
            <a:off x="7665935" y="4947395"/>
            <a:ext cx="432036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916500314" name=""/>
          <p:cNvSpPr/>
          <p:nvPr/>
        </p:nvSpPr>
        <p:spPr bwMode="auto">
          <a:xfrm flipH="0" flipV="0">
            <a:off x="11034478" y="529165"/>
            <a:ext cx="952499" cy="343957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sz="1200" u="sng">
                <a:hlinkClick r:id="rId2" action="ppaction://hlinksldjump" tooltip="Слайд 2"/>
              </a:rPr>
              <a:t>Слайд 2</a:t>
            </a:r>
            <a:endParaRPr sz="1200"/>
          </a:p>
        </p:txBody>
      </p:sp>
      <p:grpSp>
        <p:nvGrpSpPr>
          <p:cNvPr id="1119918085" name=""/>
          <p:cNvGrpSpPr/>
          <p:nvPr/>
        </p:nvGrpSpPr>
        <p:grpSpPr bwMode="auto">
          <a:xfrm>
            <a:off x="549155" y="1018644"/>
            <a:ext cx="11042386" cy="5551050"/>
            <a:chOff x="0" y="0"/>
            <a:chExt cx="11042386" cy="5551050"/>
          </a:xfrm>
        </p:grpSpPr>
        <p:sp>
          <p:nvSpPr>
            <p:cNvPr id="1701779438" name=""/>
            <p:cNvSpPr/>
            <p:nvPr/>
          </p:nvSpPr>
          <p:spPr bwMode="auto">
            <a:xfrm flipH="0" flipV="0">
              <a:off x="0" y="0"/>
              <a:ext cx="5234062" cy="5425799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(16 ноября 1919 - 2 марта 1975) - русский советский писатель, яркий представитель «лейтенантской прозы». Участник Великой Отечественной войны, лейтенант. Военнопленный (1941-1943). Командир партизанской группы (1943-1944). Начальник штаба ПВО (Шяуляй).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Военный путь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В начале войны был направлен курсантом в Кремлевское военное училище, которое окончил по ускоренной программе. В звании лейтенанта участвовал в боях под Москвой. Под Клином в декабре 1941 года контуженным лейтенант Воробьёв попал в плен и находился в Клинском, Ржевском, Смоленском, Каунасском, Саласпилсском, Шяуляйском лагерях военнопленных (1941—1943). Дважды бежал из плена. В 1943—1944 годах был командиром партизанской группы из бывших военнопленных в составе действовавшего в Литве партизанского отряда. Был награждён медалью "Партизану Отечественной войны" 1-й степени. Во время нахождения в подполье в 1943 году. написал автобиографическую повесть "Это мы, Господи!" о пережитом в плену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Награды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МЕДАЛИ: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"За победу над Германией в Великой Отечественной войне 1941—1945 гг."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"Партизану Отечественной войны"</a:t>
              </a:r>
              <a:endParaRPr sz="1400">
                <a:solidFill>
                  <a:schemeClr val="accent4"/>
                </a:solidFill>
              </a:endParaRPr>
            </a:p>
          </p:txBody>
        </p:sp>
        <p:pic>
          <p:nvPicPr>
            <p:cNvPr id="1834255417" name="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 flipH="0" flipV="0">
              <a:off x="6740113" y="1260038"/>
              <a:ext cx="2717980" cy="4291012"/>
            </a:xfrm>
            <a:prstGeom prst="rect">
              <a:avLst/>
            </a:prstGeom>
          </p:spPr>
        </p:pic>
        <p:sp>
          <p:nvSpPr>
            <p:cNvPr id="1779222468" name=""/>
            <p:cNvSpPr/>
            <p:nvPr/>
          </p:nvSpPr>
          <p:spPr bwMode="auto">
            <a:xfrm flipH="0" flipV="0">
              <a:off x="5546841" y="134831"/>
              <a:ext cx="5495544" cy="731879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Произведения о Великой Отечественной войне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"Крик"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"Убиты под Москвой"</a:t>
              </a: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56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4656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4656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4656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75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567527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56752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56752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85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593856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93856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93856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74344306" name="Title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 algn="ctr">
              <a:defRPr/>
            </a:pP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Гранин 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Даниил Александрович</a:t>
            </a:r>
            <a:r>
              <a:rPr lang="ru-RU"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 </a:t>
            </a:r>
            <a:r>
              <a:rPr sz="2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(1919 - 2017) </a:t>
            </a:r>
            <a:br>
              <a:rPr sz="2400" b="0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</a:br>
            <a:r>
              <a:rPr sz="1600" b="0" i="0" u="none">
                <a:solidFill>
                  <a:schemeClr val="accent4"/>
                </a:solidFill>
                <a:latin typeface="Georgia"/>
                <a:ea typeface="Georgia"/>
                <a:cs typeface="Georgia"/>
              </a:rPr>
              <a:t>(настоящая фамилия - Герман)</a:t>
            </a:r>
            <a:endParaRPr sz="1600" b="1">
              <a:solidFill>
                <a:schemeClr val="accent4"/>
              </a:solidFill>
            </a:endParaRPr>
          </a:p>
        </p:txBody>
      </p:sp>
      <p:sp>
        <p:nvSpPr>
          <p:cNvPr id="1040836670" name="矩形 90"/>
          <p:cNvSpPr/>
          <p:nvPr/>
        </p:nvSpPr>
        <p:spPr bwMode="auto">
          <a:xfrm>
            <a:off x="7665935" y="2095624"/>
            <a:ext cx="432324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895576313" name="矩形 94"/>
          <p:cNvSpPr/>
          <p:nvPr/>
        </p:nvSpPr>
        <p:spPr bwMode="auto">
          <a:xfrm>
            <a:off x="7668815" y="3574427"/>
            <a:ext cx="432036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74282809" name="矩形 98"/>
          <p:cNvSpPr/>
          <p:nvPr/>
        </p:nvSpPr>
        <p:spPr bwMode="auto">
          <a:xfrm>
            <a:off x="7665935" y="4947395"/>
            <a:ext cx="4320360" cy="366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58200530" name=""/>
          <p:cNvSpPr/>
          <p:nvPr/>
        </p:nvSpPr>
        <p:spPr bwMode="auto">
          <a:xfrm flipH="0" flipV="0">
            <a:off x="11034478" y="529165"/>
            <a:ext cx="952499" cy="343957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sz="1200" u="sng">
                <a:hlinkClick r:id="rId2" action="ppaction://hlinksldjump" tooltip="Слайд 2"/>
              </a:rPr>
              <a:t>Слайд 2</a:t>
            </a:r>
            <a:endParaRPr sz="1200"/>
          </a:p>
        </p:txBody>
      </p:sp>
      <p:grpSp>
        <p:nvGrpSpPr>
          <p:cNvPr id="1807515453" name=""/>
          <p:cNvGrpSpPr/>
          <p:nvPr/>
        </p:nvGrpSpPr>
        <p:grpSpPr bwMode="auto">
          <a:xfrm>
            <a:off x="420997" y="1203853"/>
            <a:ext cx="11775409" cy="5625040"/>
            <a:chOff x="0" y="0"/>
            <a:chExt cx="11775409" cy="5625040"/>
          </a:xfrm>
        </p:grpSpPr>
        <p:sp>
          <p:nvSpPr>
            <p:cNvPr id="1974887909" name=""/>
            <p:cNvSpPr/>
            <p:nvPr/>
          </p:nvSpPr>
          <p:spPr bwMode="auto">
            <a:xfrm flipH="0" flipV="0">
              <a:off x="0" y="0"/>
              <a:ext cx="6954041" cy="5425799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lang="ru-RU"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С</a:t>
              </a: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оветский и российский писатель, киносценарист, общественный деятель. Участник Великой Отечественной войны. Герой Социалистического Труда (1989). Лауреат Государственной премии СССР (1976), Государственной премии РФ (2001, 2016), премии Президента РФ (1998) и премии Правительства РФ (2014). Почётный гражданин Санкт-Петербурга (2005).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Военный путь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Arial"/>
                  <a:ea typeface="Arial"/>
                  <a:cs typeface="Arial"/>
                </a:rPr>
                <a:t> </a:t>
              </a:r>
              <a:r>
                <a:rPr lang="ru-RU" sz="1400" b="0" i="0" u="none">
                  <a:solidFill>
                    <a:schemeClr val="accent4"/>
                  </a:solidFill>
                  <a:latin typeface="Arial"/>
                  <a:ea typeface="Arial"/>
                  <a:cs typeface="Arial"/>
                </a:rPr>
                <a:t>   </a:t>
              </a: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В июле 1941 года Д. Герман добровольно вступил в ряды формируемой 1-й Ленинградской стрелковой дивизии народного ополчения и был назначен инструктором по комсомолу политотдела дивизии в звании старшего политрука.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Затем, 18 сентября 1941 года, его, явившегося в Штаб народного ополчения, направили комбатом в отдельный артиллерийско-пулемётный батальон под Шушары. Однако по прибытии оказалось, что в батальоне уже есть другой командир, который отправил Гранина простым рядовым в пехотное подразделение. В этом качестве он и провёл всю блокадную зиму, после чего его направили в танковое училище и выпустили оттуда уже офицером-танкистом на фронт.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Воевал на Ленинградском и Прибалтийском фронтах. Войну окончил в звании капитана.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                                                                                         </a:t>
              </a: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Награды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Times New Roman"/>
                  <a:ea typeface="Times New Roman"/>
                  <a:cs typeface="Times New Roman"/>
                </a:rPr>
                <a:t>                                                                                                     </a:t>
              </a:r>
              <a:r>
                <a:rPr sz="1400" b="0" i="0" u="none">
                  <a:solidFill>
                    <a:schemeClr val="accent4"/>
                  </a:solidFill>
                  <a:latin typeface="Times New Roman"/>
                  <a:ea typeface="Times New Roman"/>
                  <a:cs typeface="Times New Roman"/>
                </a:rPr>
                <a:t> </a:t>
              </a: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ОРДЕН</a:t>
              </a: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:</a:t>
              </a:r>
              <a:endParaRPr sz="1400">
                <a:solidFill>
                  <a:schemeClr val="accent4"/>
                </a:solidFill>
              </a:endParaRPr>
            </a:p>
            <a:p>
              <a:pPr>
                <a:defRPr/>
              </a:pPr>
              <a:r>
                <a:rPr sz="1400" b="0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 2 ноября 1942 года приказом войскам Ленинградского фронта № 02325/н военный комиссар 2-го отдельного ремонтно-восстановительного батальона 42-й Армии старший политрук (капитан) Д. А. Герман был награждён орденом "Красной Звезды"</a:t>
              </a:r>
              <a:r>
                <a:rPr sz="1100" b="0" i="0" u="none">
                  <a:solidFill>
                    <a:srgbClr val="000000"/>
                  </a:solidFill>
                  <a:latin typeface="Georgia"/>
                  <a:ea typeface="Georgia"/>
                  <a:cs typeface="Georgia"/>
                </a:rPr>
                <a:t>.</a:t>
              </a:r>
              <a:endParaRPr/>
            </a:p>
          </p:txBody>
        </p:sp>
        <p:pic>
          <p:nvPicPr>
            <p:cNvPr id="1234330796" name="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 flipH="0" flipV="0">
              <a:off x="6954040" y="2009013"/>
              <a:ext cx="4821369" cy="3616027"/>
            </a:xfrm>
            <a:prstGeom prst="rect">
              <a:avLst/>
            </a:prstGeom>
          </p:spPr>
        </p:pic>
        <p:sp>
          <p:nvSpPr>
            <p:cNvPr id="520103238" name=""/>
            <p:cNvSpPr/>
            <p:nvPr/>
          </p:nvSpPr>
          <p:spPr bwMode="auto">
            <a:xfrm flipH="0" flipV="0">
              <a:off x="7028375" y="0"/>
              <a:ext cx="4483698" cy="945239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>
                <a:defRPr/>
              </a:pPr>
              <a:r>
                <a:rPr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Произведения о Великой Отечественной войне</a:t>
              </a:r>
              <a:endParaRPr sz="1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endParaRPr>
            </a:p>
            <a:p>
              <a:pPr>
                <a:defRPr/>
              </a:pPr>
              <a:r>
                <a:rPr lang="ru-RU"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«Мой лейтенант»</a:t>
              </a:r>
              <a:endParaRPr lang="ru-RU" sz="1400" b="1" i="0" u="none">
                <a:solidFill>
                  <a:schemeClr val="accent4"/>
                </a:solidFill>
                <a:latin typeface="Georgia"/>
                <a:ea typeface="Georgia"/>
                <a:cs typeface="Georgia"/>
              </a:endParaRPr>
            </a:p>
            <a:p>
              <a:pPr>
                <a:defRPr/>
              </a:pPr>
              <a:r>
                <a:rPr lang="ru-RU" sz="1400" b="1" i="0" u="none">
                  <a:solidFill>
                    <a:schemeClr val="accent4"/>
                  </a:solidFill>
                  <a:latin typeface="Georgia"/>
                  <a:ea typeface="Georgia"/>
                  <a:cs typeface="Georgia"/>
                </a:rPr>
                <a:t>«Возвращение»</a:t>
              </a: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836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408366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40836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40836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576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955763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95576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95576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8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42828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4282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4282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Р7-Офис/2024.3.1.523</Application>
  <DocSecurity>0</DocSecurity>
  <PresentationFormat>Widescreen</PresentationFormat>
  <Paragraphs>0</Paragraphs>
  <Slides>26</Slides>
  <Notes>26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subject/>
  <dc:creator>Microsoft Office User</dc:creator>
  <cp:keywords/>
  <dc:description/>
  <dc:identifier/>
  <dc:language/>
  <cp:lastModifiedBy/>
  <cp:revision>8</cp:revision>
  <dcterms:created xsi:type="dcterms:W3CDTF">2023-01-23T13:40:55Z</dcterms:created>
  <dcterms:modified xsi:type="dcterms:W3CDTF">2025-03-14T06:43:38Z</dcterms:modified>
  <cp:category/>
  <cp:contentStatus/>
  <cp:version/>
</cp:coreProperties>
</file>