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87" r:id="rId21"/>
    <p:sldId id="277" r:id="rId22"/>
    <p:sldId id="278" r:id="rId23"/>
    <p:sldId id="279" r:id="rId24"/>
    <p:sldId id="280" r:id="rId25"/>
    <p:sldId id="288" r:id="rId26"/>
    <p:sldId id="281" r:id="rId27"/>
    <p:sldId id="282" r:id="rId28"/>
    <p:sldId id="283" r:id="rId29"/>
    <p:sldId id="293" r:id="rId30"/>
    <p:sldId id="297" r:id="rId31"/>
    <p:sldId id="298" r:id="rId32"/>
    <p:sldId id="294" r:id="rId33"/>
    <p:sldId id="284" r:id="rId34"/>
    <p:sldId id="291" r:id="rId35"/>
    <p:sldId id="285" r:id="rId36"/>
    <p:sldId id="290"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7A03BC-FC93-48D4-A118-5B01C162E559}" type="datetimeFigureOut">
              <a:rPr lang="ru-RU" smtClean="0"/>
              <a:pPr/>
              <a:t>05.11.2020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5FC69C-6F03-4CAF-9EB1-3AE11EC15B2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Том был честолюбив: « Все его существо давно уже жаждало славы и блеска, связанных с получением библии.</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18</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Том обменял свои сокровища – рыболовные крючки, белые шарики – на билетики и предъявил их директору, став героем дня. Таким образом в нем опять проснулся талантливый предприниматель, способный заключить выгодную сделку. Мальчишки сгорали от зависти, особенно те, которые поняли, что сами помогли добиться Тому такой славы , ведь они отдавали свои сокровища за право побелить забор.</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19</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Каждой</a:t>
            </a:r>
            <a:r>
              <a:rPr lang="ru-RU" baseline="0" dirty="0" smtClean="0"/>
              <a:t> команде, посовещавшись предлагается представить по одному участнику, который точно продемонстрирует как именно умывался Том </a:t>
            </a:r>
            <a:r>
              <a:rPr lang="ru-RU" baseline="0" dirty="0" err="1" smtClean="0"/>
              <a:t>Сойер</a:t>
            </a:r>
            <a:r>
              <a:rPr lang="ru-RU" baseline="0" dirty="0" smtClean="0"/>
              <a:t>.</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20</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Гек был свободным человеком, сыном нищего пьяницы, с ним было запрещено играть. Гек делал что хотел, ночевал где вздумается, не посещал школу, дрался, ругался и никто его за это не наказывал.</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21</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Том и Гек отправились ночью на кладбище, прихватив с собой дохлую кошку, чтобы свести бородавки. Очередная шалость приобрела неожиданный трагический поворот</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22</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Мальчики увидели, как </a:t>
            </a:r>
            <a:r>
              <a:rPr lang="ru-RU" dirty="0" err="1" smtClean="0"/>
              <a:t>Мэф</a:t>
            </a:r>
            <a:r>
              <a:rPr lang="ru-RU" dirty="0" smtClean="0"/>
              <a:t> </a:t>
            </a:r>
            <a:r>
              <a:rPr lang="ru-RU" dirty="0" err="1" smtClean="0"/>
              <a:t>Поттер</a:t>
            </a:r>
            <a:r>
              <a:rPr lang="ru-RU" dirty="0" smtClean="0"/>
              <a:t> и индеец Джо выкопали из могилы тело для доктора Робинсона (для анатомических исследований) Случилась ссора, и индеец Джо</a:t>
            </a:r>
            <a:r>
              <a:rPr lang="ru-RU" baseline="0" dirty="0" smtClean="0"/>
              <a:t> убил ножом </a:t>
            </a:r>
            <a:r>
              <a:rPr lang="ru-RU" baseline="0" dirty="0" err="1" smtClean="0"/>
              <a:t>Поттера</a:t>
            </a:r>
            <a:r>
              <a:rPr lang="ru-RU" baseline="0" dirty="0" smtClean="0"/>
              <a:t>, а потом вложил нож в руку потерявшему сознание </a:t>
            </a:r>
            <a:r>
              <a:rPr lang="ru-RU" baseline="0" dirty="0" err="1" smtClean="0"/>
              <a:t>Поттеру</a:t>
            </a:r>
            <a:r>
              <a:rPr lang="ru-RU" baseline="0" dirty="0" smtClean="0"/>
              <a:t>. Индейцу удалось убедить </a:t>
            </a:r>
            <a:r>
              <a:rPr lang="ru-RU" baseline="0" dirty="0" err="1" smtClean="0"/>
              <a:t>Потера</a:t>
            </a:r>
            <a:r>
              <a:rPr lang="ru-RU" baseline="0" dirty="0" smtClean="0"/>
              <a:t>, что тот спьяну зарезал доктора.</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23</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Запретные прежде удовольствия приелись,</a:t>
            </a:r>
            <a:r>
              <a:rPr lang="ru-RU" baseline="0" dirty="0" smtClean="0"/>
              <a:t> мальчикам стало скучно; они соскучились по дому, по родным, даже Геку было не по себе. В городке считали, что мальчики утонули. «Пираты присутствовали на собственных похоронах и объявились в церкви ко всеобщему изумлению и радости.</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24</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Слово человека свято.</a:t>
            </a:r>
            <a:r>
              <a:rPr lang="ru-RU" baseline="0" dirty="0" smtClean="0"/>
              <a:t> И наши герои с особым трепетом относятся к клятвам. Вот как происходит у них  это таинство.  </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25</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Тома привлек блестящий мундир с красным шарфом. Вновь автор дает нам понять, что мальчик честолюбив и его слишком уж привлекают внешние атрибуты, что мешает задумываться о цели и назначении этого общества.</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26</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Просмотр фильма. Да такие планы поистине заслуживают уважения. А каким образом все же Том и Гек нашли клад?</a:t>
            </a:r>
          </a:p>
          <a:p>
            <a:r>
              <a:rPr lang="ru-RU" dirty="0" smtClean="0"/>
              <a:t>Том и Гек сначала рыли под сухим деревом, потом отправились в заброшенный дом и там увидели, как Джо и его сообщник зарывали краденые деньги. Зарывая свои 600</a:t>
            </a:r>
            <a:r>
              <a:rPr lang="ru-RU" baseline="0" dirty="0" smtClean="0"/>
              <a:t> долларов, они наткнулись на ящик с золотом, спрятанный кем-то раньше. Джо решил перепрятать все золото и серебро в номере два под крестом – в пещере, крест был нарисован копотью от свечки на камне, под которым находился сундук с деньгами. Таким образом у ребят осуществилась мечта любого мальчишки.</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27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2</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Гек попал</a:t>
            </a:r>
            <a:r>
              <a:rPr lang="ru-RU" baseline="0" dirty="0" smtClean="0"/>
              <a:t> под опеку вдовы Дуглас, которой спас жизнь, и на какое-то время стал приличным мальчиком.</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28</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29</a:t>
            </a:fld>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33</a:t>
            </a:fld>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34</a:t>
            </a:fld>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Какое место </a:t>
            </a:r>
            <a:r>
              <a:rPr lang="ru-RU" baseline="0" dirty="0" smtClean="0"/>
              <a:t> отводится в романе юмору? </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35</a:t>
            </a:fld>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36</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Викторина </a:t>
            </a:r>
            <a:r>
              <a:rPr lang="ru-RU" baseline="0" dirty="0" smtClean="0"/>
              <a:t>по </a:t>
            </a:r>
            <a:r>
              <a:rPr lang="ru-RU" baseline="0" dirty="0" smtClean="0"/>
              <a:t>роману «Приключения Тома </a:t>
            </a:r>
            <a:r>
              <a:rPr lang="ru-RU" baseline="0" dirty="0" err="1" smtClean="0"/>
              <a:t>Сойера</a:t>
            </a:r>
            <a:r>
              <a:rPr lang="ru-RU" baseline="0" dirty="0" smtClean="0"/>
              <a:t>».</a:t>
            </a:r>
          </a:p>
          <a:p>
            <a:pPr marL="228600" indent="-228600">
              <a:buAutoNum type="arabicPeriod"/>
            </a:pPr>
            <a:r>
              <a:rPr lang="ru-RU" baseline="0" dirty="0" smtClean="0"/>
              <a:t>В каком городе жил Том </a:t>
            </a:r>
            <a:r>
              <a:rPr lang="ru-RU" baseline="0" dirty="0" err="1" smtClean="0"/>
              <a:t>Сойер</a:t>
            </a:r>
            <a:r>
              <a:rPr lang="ru-RU" baseline="0" dirty="0" smtClean="0"/>
              <a:t>? А как еще в некоторых книгах звучит название этого городка? </a:t>
            </a:r>
          </a:p>
          <a:p>
            <a:pPr marL="228600" indent="-228600">
              <a:buAutoNum type="arabicPeriod"/>
            </a:pPr>
            <a:r>
              <a:rPr lang="ru-RU" baseline="0" dirty="0" smtClean="0"/>
              <a:t>Действие происходит в американском городке с очень близким нам названием Санкт – Петербург. Многие американские города являются тезками разных городов  Старого света. Здесь есть и Москва, и Париж, и </a:t>
            </a:r>
            <a:r>
              <a:rPr lang="ru-RU" baseline="0" dirty="0" err="1" smtClean="0"/>
              <a:t>Констонтинополь</a:t>
            </a:r>
            <a:r>
              <a:rPr lang="ru-RU" baseline="0" dirty="0" smtClean="0"/>
              <a:t>. Это связано с тем, что города в Новом свете основывались переселенцами прежде всего из Европы, и люди хотели сохранить память о своей родине в названиях мест, где они стали жить. Так вот американский Санкт – Петербург, описанный Марком Твеном, - это маленький городок, похожий на родной ему Ганнибал. В романе описано время после гражданской войны между Севером и Югом (1861-1865) Решался вопрос: быть ли Соединенным Штатом рабовладельческим государством. Победил Север, и рабство было отменено, американские негры стали свободными. А что происходило в это время в нашей стране? (1861 год – </a:t>
            </a:r>
            <a:r>
              <a:rPr lang="ru-RU" baseline="0" dirty="0" err="1" smtClean="0"/>
              <a:t>год</a:t>
            </a:r>
            <a:r>
              <a:rPr lang="ru-RU" baseline="0" dirty="0" smtClean="0"/>
              <a:t> отмены крепостного права в России, но эта отмена произошла не  в результате гражданской войны, а путем правительственных преобразований. А какие произведения русской литературы, изученные нами посвящены проблеме крепостного права? (</a:t>
            </a:r>
            <a:r>
              <a:rPr lang="ru-RU" baseline="0" dirty="0" err="1" smtClean="0"/>
              <a:t>тургенев</a:t>
            </a:r>
            <a:r>
              <a:rPr lang="ru-RU" baseline="0" dirty="0" smtClean="0"/>
              <a:t> «</a:t>
            </a:r>
            <a:r>
              <a:rPr lang="ru-RU" baseline="0" dirty="0" err="1" smtClean="0"/>
              <a:t>Муму</a:t>
            </a:r>
            <a:r>
              <a:rPr lang="ru-RU" baseline="0" dirty="0" smtClean="0"/>
              <a:t>», «Записки охотника»)</a:t>
            </a:r>
            <a:r>
              <a:rPr lang="ru-RU" dirty="0" smtClean="0"/>
              <a:t/>
            </a:r>
            <a:br>
              <a:rPr lang="ru-RU" dirty="0" smtClean="0"/>
            </a:br>
            <a:r>
              <a:rPr lang="ru-RU" dirty="0" smtClean="0"/>
              <a:t>, </a:t>
            </a:r>
          </a:p>
          <a:p>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11</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Том «Знакомился», выяснял отношения с помощью драки, чтобы узнать, чего стоит новый мальчишка. Затеяв сначала словесную</a:t>
            </a:r>
            <a:r>
              <a:rPr lang="ru-RU" baseline="0" dirty="0" smtClean="0"/>
              <a:t> перепалку, он победил в драке и был этим очень горд.</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12</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Том превратил тяжелую работу в игру, поучаствовать в которой захотелось</a:t>
            </a:r>
            <a:r>
              <a:rPr lang="ru-RU" baseline="0" dirty="0" smtClean="0"/>
              <a:t> многим мальчишкам</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13</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Том полил за то, что разрешил им покрасить забор огрызок яблока, нового бумажного змея, дохлую крысу на веревочке, 12 алебастровых шариков, обломок зубной </a:t>
            </a:r>
            <a:r>
              <a:rPr lang="ru-RU" dirty="0" err="1" smtClean="0"/>
              <a:t>гуделки</a:t>
            </a:r>
            <a:r>
              <a:rPr lang="ru-RU" dirty="0" smtClean="0"/>
              <a:t>, осколок</a:t>
            </a:r>
            <a:r>
              <a:rPr lang="ru-RU" baseline="0" dirty="0" smtClean="0"/>
              <a:t> синей бутылки, </a:t>
            </a:r>
            <a:r>
              <a:rPr lang="ru-RU" baseline="0" dirty="0" err="1" smtClean="0"/>
              <a:t>пушк</a:t>
            </a:r>
            <a:r>
              <a:rPr lang="ru-RU" baseline="0" dirty="0" smtClean="0"/>
              <a:t>, сделанную из катушки для ниток, ключ, который ничего не хотел отпирать, кусок мела, стеклянную пробку от графина, оловянного солдатика, шесть хлопушек, одноглазого котенка, медную дверную ручку, собачий ошейник, рукоятку ножа, четыре апельсиновых корки и старую </a:t>
            </a:r>
            <a:r>
              <a:rPr lang="ru-RU" baseline="0" dirty="0" err="1" smtClean="0"/>
              <a:t>сломаную</a:t>
            </a:r>
            <a:r>
              <a:rPr lang="ru-RU" baseline="0" dirty="0" smtClean="0"/>
              <a:t> оконную раму.</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14</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Армия Тома </a:t>
            </a:r>
            <a:r>
              <a:rPr lang="ru-RU" dirty="0" err="1" smtClean="0"/>
              <a:t>Сойера</a:t>
            </a:r>
            <a:r>
              <a:rPr lang="ru-RU" dirty="0" smtClean="0"/>
              <a:t> и его друга Джо </a:t>
            </a:r>
            <a:r>
              <a:rPr lang="ru-RU" dirty="0" err="1" smtClean="0"/>
              <a:t>Гарпера</a:t>
            </a:r>
            <a:r>
              <a:rPr lang="ru-RU" dirty="0" smtClean="0"/>
              <a:t>. Ребята учились в одном классе и дружили пять дней в неделю, а по субботам устраивали войны, представляя себя героями любимых книг: Робин Гудом</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15</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Два: обычный повседневный и тот другой нарядный. Причем красивый чистый костюм был не по душе подвижному мальчику: вечно попадало от тетушки Поли за малейшее пятнышко. Том был неприхотлив, для него главное, чтобы было удобно </a:t>
            </a:r>
            <a:r>
              <a:rPr lang="ru-RU" baseline="0" dirty="0" smtClean="0"/>
              <a:t> участвовать в проказах и шалостях.</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16</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Эмми Лоренс</a:t>
            </a:r>
            <a:endParaRPr lang="ru-RU" dirty="0"/>
          </a:p>
        </p:txBody>
      </p:sp>
      <p:sp>
        <p:nvSpPr>
          <p:cNvPr id="4" name="Номер слайда 3"/>
          <p:cNvSpPr>
            <a:spLocks noGrp="1"/>
          </p:cNvSpPr>
          <p:nvPr>
            <p:ph type="sldNum" sz="quarter" idx="10"/>
          </p:nvPr>
        </p:nvSpPr>
        <p:spPr/>
        <p:txBody>
          <a:bodyPr/>
          <a:lstStyle/>
          <a:p>
            <a:fld id="{C75FC69C-6F03-4CAF-9EB1-3AE11EC15B2A}" type="slidenum">
              <a:rPr lang="ru-RU" smtClean="0"/>
              <a:pPr/>
              <a:t>17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4897693-40B7-407E-861F-070720A75DB7}" type="datetimeFigureOut">
              <a:rPr lang="ru-RU" smtClean="0"/>
              <a:pPr/>
              <a:t>05.11.2020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B27737-8397-4889-AA5A-46CD2ED90A8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4897693-40B7-407E-861F-070720A75DB7}" type="datetimeFigureOut">
              <a:rPr lang="ru-RU" smtClean="0"/>
              <a:pPr/>
              <a:t>05.11.2020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B27737-8397-4889-AA5A-46CD2ED90A8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4897693-40B7-407E-861F-070720A75DB7}" type="datetimeFigureOut">
              <a:rPr lang="ru-RU" smtClean="0"/>
              <a:pPr/>
              <a:t>05.11.2020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B27737-8397-4889-AA5A-46CD2ED90A8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4897693-40B7-407E-861F-070720A75DB7}" type="datetimeFigureOut">
              <a:rPr lang="ru-RU" smtClean="0"/>
              <a:pPr/>
              <a:t>05.11.2020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B27737-8397-4889-AA5A-46CD2ED90A8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4897693-40B7-407E-861F-070720A75DB7}" type="datetimeFigureOut">
              <a:rPr lang="ru-RU" smtClean="0"/>
              <a:pPr/>
              <a:t>05.11.2020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B27737-8397-4889-AA5A-46CD2ED90A8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4897693-40B7-407E-861F-070720A75DB7}" type="datetimeFigureOut">
              <a:rPr lang="ru-RU" smtClean="0"/>
              <a:pPr/>
              <a:t>05.11.2020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B27737-8397-4889-AA5A-46CD2ED90A8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4897693-40B7-407E-861F-070720A75DB7}" type="datetimeFigureOut">
              <a:rPr lang="ru-RU" smtClean="0"/>
              <a:pPr/>
              <a:t>05.11.2020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8B27737-8397-4889-AA5A-46CD2ED90A8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4897693-40B7-407E-861F-070720A75DB7}" type="datetimeFigureOut">
              <a:rPr lang="ru-RU" smtClean="0"/>
              <a:pPr/>
              <a:t>05.11.2020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8B27737-8397-4889-AA5A-46CD2ED90A8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4897693-40B7-407E-861F-070720A75DB7}" type="datetimeFigureOut">
              <a:rPr lang="ru-RU" smtClean="0"/>
              <a:pPr/>
              <a:t>05.11.2020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8B27737-8397-4889-AA5A-46CD2ED90A8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4897693-40B7-407E-861F-070720A75DB7}" type="datetimeFigureOut">
              <a:rPr lang="ru-RU" smtClean="0"/>
              <a:pPr/>
              <a:t>05.11.2020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B27737-8397-4889-AA5A-46CD2ED90A8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4897693-40B7-407E-861F-070720A75DB7}" type="datetimeFigureOut">
              <a:rPr lang="ru-RU" smtClean="0"/>
              <a:pPr/>
              <a:t>05.11.2020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B27737-8397-4889-AA5A-46CD2ED90A8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5000" b="-2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97693-40B7-407E-861F-070720A75DB7}" type="datetimeFigureOut">
              <a:rPr lang="ru-RU" smtClean="0"/>
              <a:pPr/>
              <a:t>05.11.2020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27737-8397-4889-AA5A-46CD2ED90A8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ru.wikipedia.org/wiki/%D0%9A%D0%BE%D0%BC%D0%B5%D1%82%D0%B0_%D0%93%D0%B0%D0%BB%D0%BB%D0%B5%D1%8F" TargetMode="External"/><Relationship Id="rId2" Type="http://schemas.openxmlformats.org/officeDocument/2006/relationships/hyperlink" Target="http://ru.wikipedia.org/wiki/1835_%D0%B3%D0%BE%D0%B4" TargetMode="Externa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16.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2.jpeg"/><Relationship Id="rId4" Type="http://schemas.openxmlformats.org/officeDocument/2006/relationships/image" Target="../media/image31.png"/></Relationships>
</file>

<file path=ppt/slides/_rels/slide17.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1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6.jpeg"/></Relationships>
</file>

<file path=ppt/slides/_rels/slide19.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ibliotekar.ru/bek2/179.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audio" Target="file:///C:\Users\&#1059;&#1095;&#1080;&#1090;&#1077;&#1083;&#1100;\Desktop\069%20All%20I%20Have%20To%20Do%20Is%20Dream%20(Carlten%20&amp;%20Orchester).mp3" TargetMode="External"/><Relationship Id="rId5" Type="http://schemas.openxmlformats.org/officeDocument/2006/relationships/image" Target="../media/image39.png"/><Relationship Id="rId4" Type="http://schemas.openxmlformats.org/officeDocument/2006/relationships/image" Target="../media/image38.png"/></Relationships>
</file>

<file path=ppt/slides/_rels/slide21.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40.jpeg"/></Relationships>
</file>

<file path=ppt/slides/_rels/slide2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3.jpeg"/></Relationships>
</file>

<file path=ppt/slides/_rels/slide24.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5.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audio" Target="file:///C:\Users\&#1059;&#1095;&#1080;&#1090;&#1077;&#1083;&#1100;\Desktop\086%20Rumba%20Gitana%20(Orchester%20Charles%20Parker).mp3" TargetMode="Externa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6.jpeg"/></Relationships>
</file>

<file path=ppt/slides/_rels/slide26.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file:///C:\Users\&#1059;&#1095;&#1080;&#1090;&#1077;&#1083;&#1100;\Desktop\&#1053;&#1086;&#1074;&#1072;&#1103;%20&#1087;&#1072;&#1087;&#1082;&#1072;\VIDEO_TS\VTS_04_2.VOB"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54.png"/></Relationships>
</file>

<file path=ppt/slides/_rels/slide31.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7.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34.xml.rels><?xml version="1.0" encoding="UTF-8" standalone="yes"?>
<Relationships xmlns="http://schemas.openxmlformats.org/package/2006/relationships"><Relationship Id="rId3" Type="http://schemas.openxmlformats.org/officeDocument/2006/relationships/image" Target="../media/image58.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9.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0.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ru.wikipedia.org/wiki/%D0%A4%D0%B0%D0%B9%D0%BB:Mark_Twain,_Brady-Handy_photo_portrait,_Feb_7,_1871,_cropped.jpg"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hyperlink" Target="http://ru.wikipedia.org/wiki/%D0%A4%D0%B0%D0%B9%D0%BB:Mark_Twain_Signatures-2.svg"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ru.wikipedia.org/wiki/%D0%A4%D0%B0%D0%B9%D0%BB:Mark_Twain_young2.JPG"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hyperlink" Target="http://ru.wikipedia.org/wiki/%D0%A4%D0%B0%D0%B9%D0%BB:Mark_Twain_young.JPG" TargetMode="External"/><Relationship Id="rId2" Type="http://schemas.openxmlformats.org/officeDocument/2006/relationships/hyperlink" Target="http://ru.wikipedia.org/wiki/%D0%94%D0%BE%D0%BC_%D0%9C%D0%B0%D1%80%D0%BA%D0%B0_%D0%A2%D0%B2%D0%B5%D0%BD%D0%B0" TargetMode="Externa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hyperlink" Target="http://ru.wikipedia.org/wiki/%D0%A4%D0%B0%D0%B9%D0%BB:Mark_Twain_house_Hartford.JPG" TargetMode="Externa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8.jpeg"/><Relationship Id="rId2" Type="http://schemas.openxmlformats.org/officeDocument/2006/relationships/hyperlink" Target="http://ru.wikipedia.org/wiki/%D0%A4%D0%B0%D0%B9%D0%BB:Huckleberry_Finn_book.JPG" TargetMode="Externa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hyperlink" Target="http://ru.wikipedia.org/wiki/%D0%A4%D0%B0%D0%B9%D0%BB:Mark_Twain_and_Dorothy_Quick.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ru.wikipedia.org/wiki/%D0%A4%D0%B0%D0%B9%D0%BB:Twain_and_rogers_1908.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764704"/>
            <a:ext cx="7772400" cy="1470025"/>
          </a:xfrm>
        </p:spPr>
        <p:txBody>
          <a:bodyPr>
            <a:normAutofit/>
          </a:bodyPr>
          <a:lstStyle/>
          <a:p>
            <a:r>
              <a:rPr lang="ru-RU" b="1" i="1" dirty="0" smtClean="0">
                <a:solidFill>
                  <a:srgbClr val="002060"/>
                </a:solidFill>
                <a:latin typeface="Times New Roman" pitchFamily="18" charset="0"/>
                <a:cs typeface="Times New Roman" pitchFamily="18" charset="0"/>
              </a:rPr>
              <a:t>Роман Марка Твена</a:t>
            </a:r>
            <a:br>
              <a:rPr lang="ru-RU" b="1" i="1" dirty="0" smtClean="0">
                <a:solidFill>
                  <a:srgbClr val="002060"/>
                </a:solidFill>
                <a:latin typeface="Times New Roman" pitchFamily="18" charset="0"/>
                <a:cs typeface="Times New Roman" pitchFamily="18" charset="0"/>
              </a:rPr>
            </a:br>
            <a:r>
              <a:rPr lang="ru-RU" b="1" i="1" dirty="0" smtClean="0">
                <a:solidFill>
                  <a:srgbClr val="002060"/>
                </a:solidFill>
                <a:latin typeface="Times New Roman" pitchFamily="18" charset="0"/>
                <a:cs typeface="Times New Roman" pitchFamily="18" charset="0"/>
              </a:rPr>
              <a:t>«Приключения Тома </a:t>
            </a:r>
            <a:r>
              <a:rPr lang="ru-RU" b="1" i="1" dirty="0" err="1" smtClean="0">
                <a:solidFill>
                  <a:srgbClr val="002060"/>
                </a:solidFill>
                <a:latin typeface="Times New Roman" pitchFamily="18" charset="0"/>
                <a:cs typeface="Times New Roman" pitchFamily="18" charset="0"/>
              </a:rPr>
              <a:t>Сойера</a:t>
            </a:r>
            <a:r>
              <a:rPr lang="ru-RU" b="1" i="1" dirty="0" smtClean="0">
                <a:solidFill>
                  <a:srgbClr val="002060"/>
                </a:solidFill>
                <a:latin typeface="Times New Roman" pitchFamily="18" charset="0"/>
                <a:cs typeface="Times New Roman" pitchFamily="18" charset="0"/>
              </a:rPr>
              <a:t>»</a:t>
            </a:r>
            <a:endParaRPr lang="ru-RU" b="1" i="1" dirty="0">
              <a:solidFill>
                <a:srgbClr val="00206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67544" y="5445224"/>
            <a:ext cx="8064896" cy="1752600"/>
          </a:xfrm>
        </p:spPr>
        <p:txBody>
          <a:bodyPr/>
          <a:lstStyle/>
          <a:p>
            <a:r>
              <a:rPr lang="ru-RU" dirty="0" smtClean="0">
                <a:solidFill>
                  <a:srgbClr val="FF0000"/>
                </a:solidFill>
              </a:rPr>
              <a:t>185 </a:t>
            </a:r>
            <a:r>
              <a:rPr lang="ru-RU" dirty="0">
                <a:solidFill>
                  <a:srgbClr val="FF0000"/>
                </a:solidFill>
              </a:rPr>
              <a:t>лет со дня рождения Марка Твена</a:t>
            </a:r>
            <a:r>
              <a:rPr lang="ru-RU" b="1" dirty="0">
                <a:solidFill>
                  <a:srgbClr val="FF0000"/>
                </a:solidFill>
              </a:rPr>
              <a:t> </a:t>
            </a:r>
            <a:r>
              <a:rPr lang="ru-RU" dirty="0">
                <a:solidFill>
                  <a:srgbClr val="FF0000"/>
                </a:solidFill>
              </a:rPr>
              <a:t> (1835-1910),</a:t>
            </a:r>
            <a:r>
              <a:rPr lang="ru-RU" b="1" dirty="0">
                <a:solidFill>
                  <a:srgbClr val="FF0000"/>
                </a:solidFill>
              </a:rPr>
              <a:t> </a:t>
            </a:r>
            <a:r>
              <a:rPr lang="ru-RU" dirty="0">
                <a:solidFill>
                  <a:srgbClr val="FF0000"/>
                </a:solidFill>
              </a:rPr>
              <a:t>американского писателя</a:t>
            </a:r>
          </a:p>
          <a:p>
            <a:endParaRPr lang="ru-RU" dirty="0"/>
          </a:p>
        </p:txBody>
      </p:sp>
      <p:pic>
        <p:nvPicPr>
          <p:cNvPr id="5" name="Рисунок 4" descr="imagesлор.jpeg"/>
          <p:cNvPicPr>
            <a:picLocks noChangeAspect="1"/>
          </p:cNvPicPr>
          <p:nvPr/>
        </p:nvPicPr>
        <p:blipFill>
          <a:blip r:embed="rId3" cstate="print"/>
          <a:stretch>
            <a:fillRect/>
          </a:stretch>
        </p:blipFill>
        <p:spPr>
          <a:xfrm>
            <a:off x="2987824" y="2149967"/>
            <a:ext cx="2520279" cy="34435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3573016"/>
            <a:ext cx="8229600" cy="4525963"/>
          </a:xfrm>
        </p:spPr>
        <p:txBody>
          <a:bodyPr/>
          <a:lstStyle/>
          <a:p>
            <a:r>
              <a:rPr lang="ru-RU" b="1" dirty="0" smtClean="0"/>
              <a:t>За </a:t>
            </a:r>
            <a:r>
              <a:rPr lang="ru-RU" b="1" dirty="0"/>
              <a:t>год до смерти он сказал: «Я пришёл в </a:t>
            </a:r>
            <a:r>
              <a:rPr lang="ru-RU" b="1" u="sng" dirty="0">
                <a:hlinkClick r:id="rId2" tooltip="1835 год"/>
              </a:rPr>
              <a:t>1835 году</a:t>
            </a:r>
            <a:r>
              <a:rPr lang="ru-RU" b="1" dirty="0"/>
              <a:t> с </a:t>
            </a:r>
            <a:r>
              <a:rPr lang="ru-RU" b="1" u="sng" dirty="0">
                <a:hlinkClick r:id="rId3" tooltip="Комета Галлея"/>
              </a:rPr>
              <a:t>Кометой Галлея</a:t>
            </a:r>
            <a:r>
              <a:rPr lang="ru-RU" b="1" dirty="0"/>
              <a:t>, через год она снова прилетает, и я рассчитываю уйти вместе с ней». Так оно и случилось.</a:t>
            </a:r>
          </a:p>
        </p:txBody>
      </p:sp>
      <p:pic>
        <p:nvPicPr>
          <p:cNvPr id="1026" name="Picture 2" descr="C:\Users\Учитель\Desktop\к марку твену\марк твен\imagesторгн.jpg"/>
          <p:cNvPicPr>
            <a:picLocks noChangeAspect="1" noChangeArrowheads="1"/>
          </p:cNvPicPr>
          <p:nvPr/>
        </p:nvPicPr>
        <p:blipFill>
          <a:blip r:embed="rId4" cstate="print"/>
          <a:srcRect/>
          <a:stretch>
            <a:fillRect/>
          </a:stretch>
        </p:blipFill>
        <p:spPr bwMode="auto">
          <a:xfrm>
            <a:off x="-2466975" y="4437112"/>
            <a:ext cx="2466975" cy="1847850"/>
          </a:xfrm>
          <a:prstGeom prst="rect">
            <a:avLst/>
          </a:prstGeom>
          <a:noFill/>
        </p:spPr>
      </p:pic>
      <p:pic>
        <p:nvPicPr>
          <p:cNvPr id="1027" name="Picture 3" descr="C:\Users\Учитель\Desktop\к марку твену\марк твен\images.jpg"/>
          <p:cNvPicPr>
            <a:picLocks noChangeAspect="1" noChangeArrowheads="1"/>
          </p:cNvPicPr>
          <p:nvPr/>
        </p:nvPicPr>
        <p:blipFill>
          <a:blip r:embed="rId5" cstate="print"/>
          <a:srcRect/>
          <a:stretch>
            <a:fillRect/>
          </a:stretch>
        </p:blipFill>
        <p:spPr bwMode="auto">
          <a:xfrm>
            <a:off x="2339752" y="332656"/>
            <a:ext cx="4411191" cy="330413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16649 0.00185 L -1.30052 -0.01922 " pathEditMode="relative" ptsTypes="AA">
                                      <p:cBhvr>
                                        <p:cTn id="6" dur="2000" fill="hold"/>
                                        <p:tgtEl>
                                          <p:spTgt spid="1027"/>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4.16667E-6 6.2963E-6 L 1.45278 -0.01041 " pathEditMode="relative" ptsTypes="AA">
                                      <p:cBhvr>
                                        <p:cTn id="10" dur="2000" fill="hold"/>
                                        <p:tgtEl>
                                          <p:spTgt spid="102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1. В каком городе жил Том </a:t>
            </a:r>
            <a:r>
              <a:rPr lang="ru-RU" b="1" dirty="0" err="1" smtClean="0"/>
              <a:t>Сойер</a:t>
            </a:r>
            <a:r>
              <a:rPr lang="ru-RU" b="1" dirty="0" smtClean="0"/>
              <a:t>?</a:t>
            </a:r>
            <a:endParaRPr lang="ru-RU" b="1" dirty="0"/>
          </a:p>
        </p:txBody>
      </p:sp>
      <p:pic>
        <p:nvPicPr>
          <p:cNvPr id="4" name="Содержимое 3" descr="ирт.jpg"/>
          <p:cNvPicPr>
            <a:picLocks noGrp="1" noChangeAspect="1"/>
          </p:cNvPicPr>
          <p:nvPr>
            <p:ph idx="1"/>
          </p:nvPr>
        </p:nvPicPr>
        <p:blipFill>
          <a:blip r:embed="rId3" cstate="print"/>
          <a:stretch>
            <a:fillRect/>
          </a:stretch>
        </p:blipFill>
        <p:spPr>
          <a:xfrm>
            <a:off x="846823" y="1927606"/>
            <a:ext cx="7181561" cy="4021674"/>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686800" cy="1143000"/>
          </a:xfrm>
        </p:spPr>
        <p:txBody>
          <a:bodyPr>
            <a:normAutofit fontScale="90000"/>
          </a:bodyPr>
          <a:lstStyle/>
          <a:p>
            <a:r>
              <a:rPr lang="ru-RU" b="1" dirty="0" smtClean="0"/>
              <a:t>2. Каким образом Том познакомился с новичком, появившимся в городе?</a:t>
            </a:r>
            <a:endParaRPr lang="ru-RU" b="1" dirty="0"/>
          </a:p>
        </p:txBody>
      </p:sp>
      <p:pic>
        <p:nvPicPr>
          <p:cNvPr id="4" name="Содержимое 3" descr="images56.jpg"/>
          <p:cNvPicPr>
            <a:picLocks noGrp="1" noChangeAspect="1"/>
          </p:cNvPicPr>
          <p:nvPr>
            <p:ph idx="1"/>
          </p:nvPr>
        </p:nvPicPr>
        <p:blipFill>
          <a:blip r:embed="rId3" cstate="print"/>
          <a:stretch>
            <a:fillRect/>
          </a:stretch>
        </p:blipFill>
        <p:spPr>
          <a:xfrm>
            <a:off x="1103995" y="1988840"/>
            <a:ext cx="6815040" cy="3816423"/>
          </a:xfrm>
        </p:spPr>
      </p:pic>
      <p:pic>
        <p:nvPicPr>
          <p:cNvPr id="5" name="Содержимое 3" descr="images56.jpg"/>
          <p:cNvPicPr>
            <a:picLocks noChangeAspect="1"/>
          </p:cNvPicPr>
          <p:nvPr/>
        </p:nvPicPr>
        <p:blipFill>
          <a:blip r:embed="rId3" cstate="print"/>
          <a:stretch>
            <a:fillRect/>
          </a:stretch>
        </p:blipFill>
        <p:spPr>
          <a:xfrm>
            <a:off x="1071538" y="2000240"/>
            <a:ext cx="6815040" cy="3816423"/>
          </a:xfrm>
          <a:prstGeom prst="rect">
            <a:avLst/>
          </a:prstGeom>
        </p:spPr>
      </p:pic>
      <p:pic>
        <p:nvPicPr>
          <p:cNvPr id="6" name="Содержимое 3" descr="images56.jpg"/>
          <p:cNvPicPr>
            <a:picLocks noChangeAspect="1"/>
          </p:cNvPicPr>
          <p:nvPr/>
        </p:nvPicPr>
        <p:blipFill>
          <a:blip r:embed="rId3" cstate="print"/>
          <a:stretch>
            <a:fillRect/>
          </a:stretch>
        </p:blipFill>
        <p:spPr>
          <a:xfrm>
            <a:off x="1000100" y="1428736"/>
            <a:ext cx="6815040" cy="4530803"/>
          </a:xfrm>
          <a:prstGeom prst="rect">
            <a:avLst/>
          </a:prstGeom>
        </p:spPr>
      </p:pic>
      <p:pic>
        <p:nvPicPr>
          <p:cNvPr id="7" name="Содержимое 3" descr="images56.jpg"/>
          <p:cNvPicPr>
            <a:picLocks noChangeAspect="1"/>
          </p:cNvPicPr>
          <p:nvPr/>
        </p:nvPicPr>
        <p:blipFill>
          <a:blip r:embed="rId3" cstate="print"/>
          <a:stretch>
            <a:fillRect/>
          </a:stretch>
        </p:blipFill>
        <p:spPr>
          <a:xfrm>
            <a:off x="1152500" y="1581136"/>
            <a:ext cx="6815040" cy="453080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836712"/>
            <a:ext cx="8229600" cy="1143000"/>
          </a:xfrm>
        </p:spPr>
        <p:txBody>
          <a:bodyPr>
            <a:normAutofit fontScale="90000"/>
          </a:bodyPr>
          <a:lstStyle/>
          <a:p>
            <a:r>
              <a:rPr lang="ru-RU" b="1" dirty="0" smtClean="0"/>
              <a:t>3. Как Тому удалось обратить наказание – побелку забора – в свою пользу?</a:t>
            </a:r>
            <a:br>
              <a:rPr lang="ru-RU" b="1" dirty="0" smtClean="0"/>
            </a:br>
            <a:endParaRPr lang="ru-RU" b="1" dirty="0"/>
          </a:p>
        </p:txBody>
      </p:sp>
      <p:pic>
        <p:nvPicPr>
          <p:cNvPr id="4" name="Содержимое 3" descr="imagesтирпнек.jpg"/>
          <p:cNvPicPr>
            <a:picLocks noGrp="1" noChangeAspect="1"/>
          </p:cNvPicPr>
          <p:nvPr>
            <p:ph idx="1"/>
          </p:nvPr>
        </p:nvPicPr>
        <p:blipFill>
          <a:blip r:embed="rId3" cstate="print"/>
          <a:stretch>
            <a:fillRect/>
          </a:stretch>
        </p:blipFill>
        <p:spPr>
          <a:xfrm>
            <a:off x="179512" y="1988840"/>
            <a:ext cx="3095675" cy="2318286"/>
          </a:xfrm>
        </p:spPr>
      </p:pic>
      <p:pic>
        <p:nvPicPr>
          <p:cNvPr id="5" name="Рисунок 4" descr="imagesтьошг.jpg"/>
          <p:cNvPicPr>
            <a:picLocks noChangeAspect="1"/>
          </p:cNvPicPr>
          <p:nvPr/>
        </p:nvPicPr>
        <p:blipFill>
          <a:blip r:embed="rId4" cstate="print"/>
          <a:stretch>
            <a:fillRect/>
          </a:stretch>
        </p:blipFill>
        <p:spPr>
          <a:xfrm>
            <a:off x="5868144" y="1916832"/>
            <a:ext cx="2976841" cy="2088232"/>
          </a:xfrm>
          <a:prstGeom prst="rect">
            <a:avLst/>
          </a:prstGeom>
        </p:spPr>
      </p:pic>
      <p:pic>
        <p:nvPicPr>
          <p:cNvPr id="6" name="Рисунок 5" descr="митррь.jpg"/>
          <p:cNvPicPr>
            <a:picLocks noChangeAspect="1"/>
          </p:cNvPicPr>
          <p:nvPr/>
        </p:nvPicPr>
        <p:blipFill>
          <a:blip r:embed="rId5" cstate="print"/>
          <a:stretch>
            <a:fillRect/>
          </a:stretch>
        </p:blipFill>
        <p:spPr>
          <a:xfrm>
            <a:off x="3419872" y="4077072"/>
            <a:ext cx="2466975" cy="184785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4. Какие «сокровища»  он получил?</a:t>
            </a:r>
            <a:endParaRPr lang="ru-RU" b="1" dirty="0"/>
          </a:p>
        </p:txBody>
      </p:sp>
      <p:pic>
        <p:nvPicPr>
          <p:cNvPr id="4" name="Содержимое 3" descr="doc2fb_image_03000006.png"/>
          <p:cNvPicPr>
            <a:picLocks noGrp="1" noChangeAspect="1"/>
          </p:cNvPicPr>
          <p:nvPr>
            <p:ph idx="1"/>
          </p:nvPr>
        </p:nvPicPr>
        <p:blipFill>
          <a:blip r:embed="rId3" cstate="print"/>
          <a:stretch>
            <a:fillRect/>
          </a:stretch>
        </p:blipFill>
        <p:spPr>
          <a:xfrm>
            <a:off x="2971800" y="2134394"/>
            <a:ext cx="3200400" cy="3457575"/>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5. Какие две армии сражались в Санкт – Петербурге?</a:t>
            </a:r>
            <a:endParaRPr lang="ru-RU" b="1" dirty="0"/>
          </a:p>
        </p:txBody>
      </p:sp>
      <p:pic>
        <p:nvPicPr>
          <p:cNvPr id="4" name="Содержимое 3" descr="doc2fb_image_03000007.png"/>
          <p:cNvPicPr>
            <a:picLocks noGrp="1" noChangeAspect="1"/>
          </p:cNvPicPr>
          <p:nvPr>
            <p:ph idx="1"/>
          </p:nvPr>
        </p:nvPicPr>
        <p:blipFill>
          <a:blip r:embed="rId3" cstate="print"/>
          <a:stretch>
            <a:fillRect/>
          </a:stretch>
        </p:blipFill>
        <p:spPr>
          <a:xfrm>
            <a:off x="4788024" y="3212976"/>
            <a:ext cx="3609975" cy="3200400"/>
          </a:xfrm>
        </p:spPr>
      </p:pic>
      <p:pic>
        <p:nvPicPr>
          <p:cNvPr id="5" name="Рисунок 4" descr="imagesиртитро.jpg"/>
          <p:cNvPicPr>
            <a:picLocks noChangeAspect="1"/>
          </p:cNvPicPr>
          <p:nvPr/>
        </p:nvPicPr>
        <p:blipFill>
          <a:blip r:embed="rId4" cstate="print"/>
          <a:stretch>
            <a:fillRect/>
          </a:stretch>
        </p:blipFill>
        <p:spPr>
          <a:xfrm>
            <a:off x="467544" y="1628800"/>
            <a:ext cx="3528392" cy="2642888"/>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6. Сколько костюмов было у Тома?</a:t>
            </a:r>
            <a:endParaRPr lang="ru-RU" b="1" dirty="0"/>
          </a:p>
        </p:txBody>
      </p:sp>
      <p:pic>
        <p:nvPicPr>
          <p:cNvPr id="4" name="Содержимое 3" descr="тирпне65.jpg"/>
          <p:cNvPicPr>
            <a:picLocks noGrp="1" noChangeAspect="1"/>
          </p:cNvPicPr>
          <p:nvPr>
            <p:ph idx="1"/>
          </p:nvPr>
        </p:nvPicPr>
        <p:blipFill>
          <a:blip r:embed="rId3" cstate="print"/>
          <a:stretch>
            <a:fillRect/>
          </a:stretch>
        </p:blipFill>
        <p:spPr>
          <a:xfrm>
            <a:off x="467544" y="1268760"/>
            <a:ext cx="2390775" cy="1914525"/>
          </a:xfrm>
        </p:spPr>
      </p:pic>
      <p:pic>
        <p:nvPicPr>
          <p:cNvPr id="5" name="Рисунок 4" descr="doc2fb_image_0300000a.png"/>
          <p:cNvPicPr>
            <a:picLocks noChangeAspect="1"/>
          </p:cNvPicPr>
          <p:nvPr/>
        </p:nvPicPr>
        <p:blipFill>
          <a:blip r:embed="rId4" cstate="print"/>
          <a:stretch>
            <a:fillRect/>
          </a:stretch>
        </p:blipFill>
        <p:spPr>
          <a:xfrm>
            <a:off x="2699792" y="1988840"/>
            <a:ext cx="3200400" cy="3495675"/>
          </a:xfrm>
          <a:prstGeom prst="rect">
            <a:avLst/>
          </a:prstGeom>
        </p:spPr>
      </p:pic>
      <p:pic>
        <p:nvPicPr>
          <p:cNvPr id="6" name="Рисунок 5" descr="тьлдщ.jpg"/>
          <p:cNvPicPr>
            <a:picLocks noChangeAspect="1"/>
          </p:cNvPicPr>
          <p:nvPr/>
        </p:nvPicPr>
        <p:blipFill>
          <a:blip r:embed="rId5" cstate="print"/>
          <a:stretch>
            <a:fillRect/>
          </a:stretch>
        </p:blipFill>
        <p:spPr>
          <a:xfrm>
            <a:off x="5796136" y="4293096"/>
            <a:ext cx="3060041" cy="2292077"/>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7. Как звали «даму сердца» Тома </a:t>
            </a:r>
            <a:r>
              <a:rPr lang="ru-RU" b="1" dirty="0" err="1" smtClean="0"/>
              <a:t>Сойера</a:t>
            </a:r>
            <a:r>
              <a:rPr lang="ru-RU" b="1" dirty="0" smtClean="0"/>
              <a:t>, которую вытеснила </a:t>
            </a:r>
            <a:r>
              <a:rPr lang="ru-RU" b="1" dirty="0" err="1" smtClean="0"/>
              <a:t>Бекки</a:t>
            </a:r>
            <a:r>
              <a:rPr lang="ru-RU" b="1" dirty="0" smtClean="0"/>
              <a:t> </a:t>
            </a:r>
            <a:r>
              <a:rPr lang="ru-RU" b="1" dirty="0" err="1" smtClean="0"/>
              <a:t>Тетчер</a:t>
            </a:r>
            <a:r>
              <a:rPr lang="ru-RU" b="1" dirty="0" smtClean="0"/>
              <a:t>?</a:t>
            </a:r>
            <a:endParaRPr lang="ru-RU" b="1" dirty="0"/>
          </a:p>
        </p:txBody>
      </p:sp>
      <p:pic>
        <p:nvPicPr>
          <p:cNvPr id="4" name="Содержимое 3" descr="imagesирпне.jpg"/>
          <p:cNvPicPr>
            <a:picLocks noGrp="1" noChangeAspect="1"/>
          </p:cNvPicPr>
          <p:nvPr>
            <p:ph idx="1"/>
          </p:nvPr>
        </p:nvPicPr>
        <p:blipFill>
          <a:blip r:embed="rId3" cstate="print"/>
          <a:stretch>
            <a:fillRect/>
          </a:stretch>
        </p:blipFill>
        <p:spPr>
          <a:xfrm>
            <a:off x="4499992" y="1916832"/>
            <a:ext cx="3571652" cy="2860168"/>
          </a:xfrm>
        </p:spPr>
      </p:pic>
      <p:pic>
        <p:nvPicPr>
          <p:cNvPr id="5" name="Рисунок 4" descr="doc2fb_image_03000014.png"/>
          <p:cNvPicPr>
            <a:picLocks noChangeAspect="1"/>
          </p:cNvPicPr>
          <p:nvPr/>
        </p:nvPicPr>
        <p:blipFill>
          <a:blip r:embed="rId4" cstate="print"/>
          <a:stretch>
            <a:fillRect/>
          </a:stretch>
        </p:blipFill>
        <p:spPr>
          <a:xfrm>
            <a:off x="323528" y="3717032"/>
            <a:ext cx="4149824" cy="237132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8. Почему Тому хотелось получить Библию?</a:t>
            </a:r>
            <a:endParaRPr lang="ru-RU" dirty="0"/>
          </a:p>
        </p:txBody>
      </p:sp>
      <p:pic>
        <p:nvPicPr>
          <p:cNvPr id="4" name="Содержимое 3" descr="doc2fb_image_0300000c.png"/>
          <p:cNvPicPr>
            <a:picLocks noGrp="1" noChangeAspect="1"/>
          </p:cNvPicPr>
          <p:nvPr>
            <p:ph idx="1"/>
          </p:nvPr>
        </p:nvPicPr>
        <p:blipFill>
          <a:blip r:embed="rId3" cstate="print"/>
          <a:stretch>
            <a:fillRect/>
          </a:stretch>
        </p:blipFill>
        <p:spPr>
          <a:xfrm>
            <a:off x="539552" y="2563718"/>
            <a:ext cx="4248472" cy="3921666"/>
          </a:xfrm>
        </p:spPr>
      </p:pic>
      <p:pic>
        <p:nvPicPr>
          <p:cNvPr id="5" name="Рисунок 4" descr="imagesтирпав.jpg"/>
          <p:cNvPicPr>
            <a:picLocks noChangeAspect="1"/>
          </p:cNvPicPr>
          <p:nvPr/>
        </p:nvPicPr>
        <p:blipFill>
          <a:blip r:embed="rId4" cstate="print"/>
          <a:stretch>
            <a:fillRect/>
          </a:stretch>
        </p:blipFill>
        <p:spPr>
          <a:xfrm>
            <a:off x="5085415" y="1772816"/>
            <a:ext cx="2984145" cy="2376264"/>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9. Как Тому удалось заполучить Библию?</a:t>
            </a:r>
            <a:endParaRPr lang="ru-RU" b="1" dirty="0"/>
          </a:p>
        </p:txBody>
      </p:sp>
      <p:pic>
        <p:nvPicPr>
          <p:cNvPr id="5" name="Содержимое 4" descr="imagesтод90.jpg"/>
          <p:cNvPicPr>
            <a:picLocks noGrp="1" noChangeAspect="1"/>
          </p:cNvPicPr>
          <p:nvPr>
            <p:ph idx="1"/>
          </p:nvPr>
        </p:nvPicPr>
        <p:blipFill>
          <a:blip r:embed="rId3" cstate="print"/>
          <a:stretch>
            <a:fillRect/>
          </a:stretch>
        </p:blipFill>
        <p:spPr>
          <a:xfrm>
            <a:off x="1835696" y="1824690"/>
            <a:ext cx="5472608" cy="4104456"/>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85784" y="0"/>
            <a:ext cx="9429784" cy="6858000"/>
          </a:xfrm>
        </p:spPr>
        <p:style>
          <a:lnRef idx="1">
            <a:schemeClr val="accent1"/>
          </a:lnRef>
          <a:fillRef idx="2">
            <a:schemeClr val="accent1"/>
          </a:fillRef>
          <a:effectRef idx="1">
            <a:schemeClr val="accent1"/>
          </a:effectRef>
          <a:fontRef idx="minor">
            <a:schemeClr val="dk1"/>
          </a:fontRef>
        </p:style>
        <p:txBody>
          <a:bodyPr>
            <a:normAutofit/>
          </a:bodyPr>
          <a:lstStyle/>
          <a:p>
            <a:r>
              <a:rPr lang="ru-RU" sz="2400" dirty="0">
                <a:hlinkClick r:id="rId3"/>
              </a:rPr>
              <a:t>Настоящее </a:t>
            </a:r>
            <a:r>
              <a:rPr lang="ru-RU" sz="2400" dirty="0" smtClean="0">
                <a:hlinkClick r:id="rId3"/>
              </a:rPr>
              <a:t>имя Марка Твена - </a:t>
            </a:r>
            <a:r>
              <a:rPr lang="ru-RU" sz="2400" dirty="0" err="1" smtClean="0">
                <a:hlinkClick r:id="rId3"/>
              </a:rPr>
              <a:t>Сэмюел</a:t>
            </a:r>
            <a:r>
              <a:rPr lang="ru-RU" sz="2400" dirty="0" smtClean="0">
                <a:hlinkClick r:id="rId3"/>
              </a:rPr>
              <a:t> </a:t>
            </a:r>
            <a:r>
              <a:rPr lang="ru-RU" sz="2400" dirty="0" err="1" smtClean="0">
                <a:hlinkClick r:id="rId3"/>
              </a:rPr>
              <a:t>Ленгхорн</a:t>
            </a:r>
            <a:r>
              <a:rPr lang="ru-RU" sz="2400" dirty="0" smtClean="0">
                <a:hlinkClick r:id="rId3"/>
              </a:rPr>
              <a:t> </a:t>
            </a:r>
            <a:r>
              <a:rPr lang="ru-RU" sz="2400" dirty="0" err="1" smtClean="0">
                <a:hlinkClick r:id="rId3"/>
              </a:rPr>
              <a:t>Клеменс</a:t>
            </a:r>
            <a:r>
              <a:rPr lang="ru-RU" sz="2400" dirty="0"/>
              <a:t>. </a:t>
            </a:r>
            <a:r>
              <a:rPr lang="ru-RU" sz="2400" b="1" dirty="0"/>
              <a:t>Он родился 30 ноября 1835 года в захолустной американской деревушке штата Миссури, детство провел в городке Ганнибал (</a:t>
            </a:r>
            <a:r>
              <a:rPr lang="ru-RU" sz="2400" b="1" dirty="0" err="1"/>
              <a:t>Ханнибал</a:t>
            </a:r>
            <a:r>
              <a:rPr lang="ru-RU" sz="2400" b="1" dirty="0"/>
              <a:t>), расположенном на берегу реки Миссисипи. </a:t>
            </a:r>
          </a:p>
        </p:txBody>
      </p:sp>
      <p:pic>
        <p:nvPicPr>
          <p:cNvPr id="4" name="Рисунок 3" descr="3925698964_4a47775f7c_o.jpg"/>
          <p:cNvPicPr>
            <a:picLocks noChangeAspect="1"/>
          </p:cNvPicPr>
          <p:nvPr/>
        </p:nvPicPr>
        <p:blipFill>
          <a:blip r:embed="rId4" cstate="print"/>
          <a:stretch>
            <a:fillRect/>
          </a:stretch>
        </p:blipFill>
        <p:spPr>
          <a:xfrm>
            <a:off x="3347864" y="2420888"/>
            <a:ext cx="5796136" cy="4437112"/>
          </a:xfrm>
          <a:prstGeom prst="rect">
            <a:avLst/>
          </a:prstGeom>
        </p:spPr>
      </p:pic>
      <p:pic>
        <p:nvPicPr>
          <p:cNvPr id="5122" name="Picture 2" descr="C:\Users\Учитель\Desktop\к марку твену\imagesрогне654321.jpg"/>
          <p:cNvPicPr>
            <a:picLocks noChangeAspect="1" noChangeArrowheads="1"/>
          </p:cNvPicPr>
          <p:nvPr/>
        </p:nvPicPr>
        <p:blipFill>
          <a:blip r:embed="rId5" cstate="print"/>
          <a:srcRect/>
          <a:stretch>
            <a:fillRect/>
          </a:stretch>
        </p:blipFill>
        <p:spPr bwMode="auto">
          <a:xfrm>
            <a:off x="395536" y="2492896"/>
            <a:ext cx="2736304" cy="219998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solidFill>
                  <a:srgbClr val="FF0000"/>
                </a:solidFill>
              </a:rPr>
              <a:t>Конкурс умывания</a:t>
            </a:r>
            <a:endParaRPr lang="ru-RU" b="1" i="1" dirty="0">
              <a:solidFill>
                <a:srgbClr val="FF0000"/>
              </a:solidFill>
            </a:endParaRPr>
          </a:p>
        </p:txBody>
      </p:sp>
      <p:pic>
        <p:nvPicPr>
          <p:cNvPr id="4" name="Содержимое 3" descr="doc2fb_image_03000009.png"/>
          <p:cNvPicPr>
            <a:picLocks noGrp="1" noChangeAspect="1"/>
          </p:cNvPicPr>
          <p:nvPr>
            <p:ph idx="1"/>
          </p:nvPr>
        </p:nvPicPr>
        <p:blipFill>
          <a:blip r:embed="rId4" cstate="print"/>
          <a:stretch>
            <a:fillRect/>
          </a:stretch>
        </p:blipFill>
        <p:spPr>
          <a:xfrm>
            <a:off x="2267744" y="1565004"/>
            <a:ext cx="4896544" cy="4341000"/>
          </a:xfrm>
        </p:spPr>
      </p:pic>
      <p:pic>
        <p:nvPicPr>
          <p:cNvPr id="5" name="069 All I Have To Do Is Dream (Carlten &amp; Orchester).mp3">
            <a:hlinkClick r:id="" action="ppaction://media"/>
          </p:cNvPr>
          <p:cNvPicPr>
            <a:picLocks noRot="1" noChangeAspect="1"/>
          </p:cNvPicPr>
          <p:nvPr>
            <a:audioFile r:link="rId1"/>
          </p:nvPr>
        </p:nvPicPr>
        <p:blipFill>
          <a:blip r:embed="rId5" cstate="print"/>
          <a:stretch>
            <a:fillRect/>
          </a:stretch>
        </p:blipFill>
        <p:spPr>
          <a:xfrm>
            <a:off x="1043608" y="5877272"/>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8393"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10. Почему все мальчики завидовали </a:t>
            </a:r>
            <a:r>
              <a:rPr lang="ru-RU" b="1" dirty="0" err="1" smtClean="0"/>
              <a:t>Гекльберри</a:t>
            </a:r>
            <a:r>
              <a:rPr lang="ru-RU" b="1" dirty="0" smtClean="0"/>
              <a:t> Финну?</a:t>
            </a:r>
            <a:endParaRPr lang="ru-RU" b="1" dirty="0"/>
          </a:p>
        </p:txBody>
      </p:sp>
      <p:pic>
        <p:nvPicPr>
          <p:cNvPr id="8" name="Содержимое 7" descr="imagesтьл.jpg"/>
          <p:cNvPicPr>
            <a:picLocks noGrp="1" noChangeAspect="1"/>
          </p:cNvPicPr>
          <p:nvPr>
            <p:ph idx="1"/>
          </p:nvPr>
        </p:nvPicPr>
        <p:blipFill>
          <a:blip r:embed="rId3" cstate="print"/>
          <a:stretch>
            <a:fillRect/>
          </a:stretch>
        </p:blipFill>
        <p:spPr>
          <a:xfrm>
            <a:off x="1000100" y="1857364"/>
            <a:ext cx="7572428" cy="4500594"/>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11. Зачем Том и Гек отправились ночью на кладбище?</a:t>
            </a:r>
            <a:endParaRPr lang="ru-RU" b="1" dirty="0"/>
          </a:p>
        </p:txBody>
      </p:sp>
      <p:pic>
        <p:nvPicPr>
          <p:cNvPr id="4" name="Содержимое 3" descr="doc2fb_image_03000013.png"/>
          <p:cNvPicPr>
            <a:picLocks noGrp="1" noChangeAspect="1"/>
          </p:cNvPicPr>
          <p:nvPr>
            <p:ph idx="1"/>
          </p:nvPr>
        </p:nvPicPr>
        <p:blipFill>
          <a:blip r:embed="rId3" cstate="print"/>
          <a:stretch>
            <a:fillRect/>
          </a:stretch>
        </p:blipFill>
        <p:spPr>
          <a:xfrm>
            <a:off x="2438400" y="2872581"/>
            <a:ext cx="4267200" cy="1981200"/>
          </a:xfrm>
        </p:spPr>
      </p:pic>
      <p:pic>
        <p:nvPicPr>
          <p:cNvPr id="5" name="Рисунок 4" descr="imagesтьл.jpg"/>
          <p:cNvPicPr>
            <a:picLocks noChangeAspect="1"/>
          </p:cNvPicPr>
          <p:nvPr/>
        </p:nvPicPr>
        <p:blipFill>
          <a:blip r:embed="rId4" cstate="print"/>
          <a:stretch>
            <a:fillRect/>
          </a:stretch>
        </p:blipFill>
        <p:spPr>
          <a:xfrm>
            <a:off x="539552" y="4437112"/>
            <a:ext cx="2466975" cy="1847850"/>
          </a:xfrm>
          <a:prstGeom prst="rect">
            <a:avLst/>
          </a:prstGeom>
        </p:spPr>
      </p:pic>
      <p:pic>
        <p:nvPicPr>
          <p:cNvPr id="6" name="Рисунок 5" descr="images56.jpg"/>
          <p:cNvPicPr>
            <a:picLocks noChangeAspect="1"/>
          </p:cNvPicPr>
          <p:nvPr/>
        </p:nvPicPr>
        <p:blipFill>
          <a:blip r:embed="rId5" cstate="print"/>
          <a:stretch>
            <a:fillRect/>
          </a:stretch>
        </p:blipFill>
        <p:spPr>
          <a:xfrm>
            <a:off x="5796136" y="1628800"/>
            <a:ext cx="2857500" cy="1600200"/>
          </a:xfrm>
          <a:prstGeom prst="rect">
            <a:avLst/>
          </a:prstGeom>
        </p:spPr>
      </p:pic>
      <p:pic>
        <p:nvPicPr>
          <p:cNvPr id="7" name="Рисунок 6" descr="images56.jpg"/>
          <p:cNvPicPr>
            <a:picLocks noChangeAspect="1"/>
          </p:cNvPicPr>
          <p:nvPr/>
        </p:nvPicPr>
        <p:blipFill>
          <a:blip r:embed="rId5" cstate="print"/>
          <a:stretch>
            <a:fillRect/>
          </a:stretch>
        </p:blipFill>
        <p:spPr>
          <a:xfrm>
            <a:off x="5786446" y="1643050"/>
            <a:ext cx="2857500" cy="16002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12.Что случилось на кладбище?</a:t>
            </a:r>
            <a:endParaRPr lang="ru-RU" b="1" dirty="0"/>
          </a:p>
        </p:txBody>
      </p:sp>
      <p:pic>
        <p:nvPicPr>
          <p:cNvPr id="4" name="Содержимое 3" descr="doc2fb_image_03000010.png"/>
          <p:cNvPicPr>
            <a:picLocks noGrp="1" noChangeAspect="1"/>
          </p:cNvPicPr>
          <p:nvPr>
            <p:ph idx="1"/>
          </p:nvPr>
        </p:nvPicPr>
        <p:blipFill>
          <a:blip r:embed="rId3" cstate="print"/>
          <a:stretch>
            <a:fillRect/>
          </a:stretch>
        </p:blipFill>
        <p:spPr>
          <a:xfrm>
            <a:off x="755576" y="2780928"/>
            <a:ext cx="3888432" cy="3732895"/>
          </a:xfrm>
        </p:spPr>
      </p:pic>
      <p:pic>
        <p:nvPicPr>
          <p:cNvPr id="5" name="Рисунок 4" descr="imagesм54322.jpg"/>
          <p:cNvPicPr>
            <a:picLocks noChangeAspect="1"/>
          </p:cNvPicPr>
          <p:nvPr/>
        </p:nvPicPr>
        <p:blipFill>
          <a:blip r:embed="rId4" cstate="print"/>
          <a:stretch>
            <a:fillRect/>
          </a:stretch>
        </p:blipFill>
        <p:spPr>
          <a:xfrm>
            <a:off x="4932040" y="1484784"/>
            <a:ext cx="3617146" cy="288032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229600" cy="1143000"/>
          </a:xfrm>
        </p:spPr>
        <p:txBody>
          <a:bodyPr>
            <a:normAutofit fontScale="90000"/>
          </a:bodyPr>
          <a:lstStyle/>
          <a:p>
            <a:r>
              <a:rPr lang="ru-RU" b="1" dirty="0" smtClean="0"/>
              <a:t>13. Почему «вольные пираты» решили вернуться домой и как они это сделали?</a:t>
            </a:r>
            <a:endParaRPr lang="ru-RU" b="1" dirty="0"/>
          </a:p>
        </p:txBody>
      </p:sp>
      <p:pic>
        <p:nvPicPr>
          <p:cNvPr id="4" name="Содержимое 3" descr="doc2fb_image_03000012.png"/>
          <p:cNvPicPr>
            <a:picLocks noGrp="1" noChangeAspect="1"/>
          </p:cNvPicPr>
          <p:nvPr>
            <p:ph idx="1"/>
          </p:nvPr>
        </p:nvPicPr>
        <p:blipFill>
          <a:blip r:embed="rId3" cstate="print"/>
          <a:stretch>
            <a:fillRect/>
          </a:stretch>
        </p:blipFill>
        <p:spPr>
          <a:xfrm>
            <a:off x="611560" y="3535852"/>
            <a:ext cx="3528392" cy="2877524"/>
          </a:xfrm>
        </p:spPr>
      </p:pic>
      <p:pic>
        <p:nvPicPr>
          <p:cNvPr id="5" name="Рисунок 4" descr="imagesирт.jpg"/>
          <p:cNvPicPr>
            <a:picLocks noChangeAspect="1"/>
          </p:cNvPicPr>
          <p:nvPr/>
        </p:nvPicPr>
        <p:blipFill>
          <a:blip r:embed="rId4" cstate="print"/>
          <a:stretch>
            <a:fillRect/>
          </a:stretch>
        </p:blipFill>
        <p:spPr>
          <a:xfrm>
            <a:off x="4932040" y="2348880"/>
            <a:ext cx="3268569" cy="2448272"/>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solidFill>
                  <a:srgbClr val="FF0000"/>
                </a:solidFill>
              </a:rPr>
              <a:t>клятва</a:t>
            </a:r>
            <a:endParaRPr lang="ru-RU" b="1" i="1" dirty="0">
              <a:solidFill>
                <a:srgbClr val="FF0000"/>
              </a:solidFill>
            </a:endParaRPr>
          </a:p>
        </p:txBody>
      </p:sp>
      <p:pic>
        <p:nvPicPr>
          <p:cNvPr id="4" name="Содержимое 3" descr="images76788.jpg"/>
          <p:cNvPicPr>
            <a:picLocks noGrp="1" noChangeAspect="1"/>
          </p:cNvPicPr>
          <p:nvPr>
            <p:ph idx="1"/>
          </p:nvPr>
        </p:nvPicPr>
        <p:blipFill>
          <a:blip r:embed="rId4" cstate="print"/>
          <a:stretch>
            <a:fillRect/>
          </a:stretch>
        </p:blipFill>
        <p:spPr>
          <a:xfrm>
            <a:off x="3136389" y="1556791"/>
            <a:ext cx="3163803" cy="4756043"/>
          </a:xfrm>
        </p:spPr>
      </p:pic>
      <p:pic>
        <p:nvPicPr>
          <p:cNvPr id="5" name="086 Rumba Gitana (Orchester Charles Parker).mp3">
            <a:hlinkClick r:id="" action="ppaction://media"/>
          </p:cNvPr>
          <p:cNvPicPr>
            <a:picLocks noRot="1" noChangeAspect="1"/>
          </p:cNvPicPr>
          <p:nvPr>
            <a:audioFile r:link="rId1"/>
          </p:nvPr>
        </p:nvPicPr>
        <p:blipFill>
          <a:blip r:embed="rId5" cstate="print"/>
          <a:stretch>
            <a:fillRect/>
          </a:stretch>
        </p:blipFill>
        <p:spPr>
          <a:xfrm>
            <a:off x="827584" y="5949280"/>
            <a:ext cx="304800" cy="304800"/>
          </a:xfrm>
          <a:prstGeom prst="rect">
            <a:avLst/>
          </a:prstGeom>
        </p:spPr>
      </p:pic>
      <p:pic>
        <p:nvPicPr>
          <p:cNvPr id="6" name="Рисунок 5" descr="http://bibl.rus.ec/i/88/170888/doc2fb_image_0300000f.png"/>
          <p:cNvPicPr/>
          <p:nvPr/>
        </p:nvPicPr>
        <p:blipFill>
          <a:blip r:embed="rId6" cstate="print"/>
          <a:srcRect/>
          <a:stretch>
            <a:fillRect/>
          </a:stretch>
        </p:blipFill>
        <p:spPr bwMode="auto">
          <a:xfrm>
            <a:off x="500034" y="1916832"/>
            <a:ext cx="3000396" cy="331236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0128"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14. Почему Том вступил в общество трезвости?</a:t>
            </a:r>
            <a:endParaRPr lang="ru-RU" b="1" dirty="0"/>
          </a:p>
        </p:txBody>
      </p:sp>
      <p:pic>
        <p:nvPicPr>
          <p:cNvPr id="4" name="Содержимое 3" descr="imagesирпав.jpg"/>
          <p:cNvPicPr>
            <a:picLocks noGrp="1" noChangeAspect="1"/>
          </p:cNvPicPr>
          <p:nvPr>
            <p:ph idx="1"/>
          </p:nvPr>
        </p:nvPicPr>
        <p:blipFill>
          <a:blip r:embed="rId3" cstate="print"/>
          <a:stretch>
            <a:fillRect/>
          </a:stretch>
        </p:blipFill>
        <p:spPr>
          <a:xfrm>
            <a:off x="2627784" y="1774950"/>
            <a:ext cx="4032447" cy="4032447"/>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15. Каким образом Том и Гек нашли клад?</a:t>
            </a:r>
            <a:endParaRPr lang="ru-RU" b="1" dirty="0"/>
          </a:p>
        </p:txBody>
      </p:sp>
      <p:pic>
        <p:nvPicPr>
          <p:cNvPr id="4" name="Содержимое 3" descr="imagesбюджз.jpg"/>
          <p:cNvPicPr>
            <a:picLocks noGrp="1" noChangeAspect="1"/>
          </p:cNvPicPr>
          <p:nvPr>
            <p:ph idx="1"/>
          </p:nvPr>
        </p:nvPicPr>
        <p:blipFill>
          <a:blip r:embed="rId3" cstate="print"/>
          <a:stretch>
            <a:fillRect/>
          </a:stretch>
        </p:blipFill>
        <p:spPr>
          <a:xfrm>
            <a:off x="2494820" y="2420888"/>
            <a:ext cx="3888430" cy="3096343"/>
          </a:xfrm>
        </p:spPr>
      </p:pic>
      <p:sp>
        <p:nvSpPr>
          <p:cNvPr id="5" name="Управляющая кнопка: фильм 4">
            <a:hlinkClick r:id="rId4" action="ppaction://hlinkfile" highlightClick="1"/>
          </p:cNvPr>
          <p:cNvSpPr/>
          <p:nvPr/>
        </p:nvSpPr>
        <p:spPr>
          <a:xfrm>
            <a:off x="5652120" y="980728"/>
            <a:ext cx="1042416" cy="1042416"/>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16.  Что изменилось в жизни Гека Финна после нахождения клада?</a:t>
            </a:r>
            <a:endParaRPr lang="ru-RU" b="1" dirty="0"/>
          </a:p>
        </p:txBody>
      </p:sp>
      <p:pic>
        <p:nvPicPr>
          <p:cNvPr id="5" name="Содержимое 4" descr="тьолш.jpg"/>
          <p:cNvPicPr>
            <a:picLocks noGrp="1" noChangeAspect="1"/>
          </p:cNvPicPr>
          <p:nvPr>
            <p:ph idx="1"/>
          </p:nvPr>
        </p:nvPicPr>
        <p:blipFill>
          <a:blip r:embed="rId3" cstate="print"/>
          <a:stretch>
            <a:fillRect/>
          </a:stretch>
        </p:blipFill>
        <p:spPr>
          <a:xfrm>
            <a:off x="2771800" y="1765835"/>
            <a:ext cx="3672408" cy="4114026"/>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normAutofit fontScale="90000"/>
          </a:bodyPr>
          <a:lstStyle/>
          <a:p>
            <a:r>
              <a:rPr lang="ru-RU" b="1" dirty="0" smtClean="0">
                <a:solidFill>
                  <a:srgbClr val="FF0000"/>
                </a:solidFill>
              </a:rPr>
              <a:t/>
            </a:r>
            <a:br>
              <a:rPr lang="ru-RU" b="1" dirty="0" smtClean="0">
                <a:solidFill>
                  <a:srgbClr val="FF0000"/>
                </a:solidFill>
              </a:rPr>
            </a:br>
            <a:r>
              <a:rPr lang="ru-RU" b="1" dirty="0" smtClean="0">
                <a:solidFill>
                  <a:srgbClr val="FF0000"/>
                </a:solidFill>
              </a:rPr>
              <a:t>Домашнее задание. </a:t>
            </a:r>
            <a:r>
              <a:rPr lang="ru-RU" dirty="0" smtClean="0">
                <a:solidFill>
                  <a:srgbClr val="FF0000"/>
                </a:solidFill>
              </a:rPr>
              <a:t/>
            </a:r>
            <a:br>
              <a:rPr lang="ru-RU" dirty="0" smtClean="0">
                <a:solidFill>
                  <a:srgbClr val="FF0000"/>
                </a:solidFill>
              </a:rPr>
            </a:br>
            <a:r>
              <a:rPr lang="ru-RU" dirty="0" smtClean="0">
                <a:solidFill>
                  <a:srgbClr val="FF0000"/>
                </a:solidFill>
              </a:rPr>
              <a:t>Обязательно прочитайте эту увлекательную книгу</a:t>
            </a:r>
            <a:endParaRPr lang="ru-RU" dirty="0">
              <a:solidFill>
                <a:srgbClr val="FF0000"/>
              </a:solidFill>
            </a:endParaRPr>
          </a:p>
        </p:txBody>
      </p:sp>
      <p:pic>
        <p:nvPicPr>
          <p:cNvPr id="4100" name="Picture 4" descr="C:\Users\Учитель\Desktop\к марку твену\doc2fb_image_03000005.png"/>
          <p:cNvPicPr>
            <a:picLocks noGrp="1" noChangeAspect="1" noChangeArrowheads="1"/>
          </p:cNvPicPr>
          <p:nvPr>
            <p:ph idx="1"/>
          </p:nvPr>
        </p:nvPicPr>
        <p:blipFill>
          <a:blip r:embed="rId3" cstate="print"/>
          <a:srcRect/>
          <a:stretch>
            <a:fillRect/>
          </a:stretch>
        </p:blipFill>
        <p:spPr bwMode="auto">
          <a:xfrm>
            <a:off x="1920174" y="2428868"/>
            <a:ext cx="5172105" cy="402446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199" y="19804"/>
            <a:ext cx="8686801" cy="1397834"/>
          </a:xfrm>
        </p:spPr>
        <p:style>
          <a:lnRef idx="1">
            <a:schemeClr val="accent1"/>
          </a:lnRef>
          <a:fillRef idx="2">
            <a:schemeClr val="accent1"/>
          </a:fillRef>
          <a:effectRef idx="1">
            <a:schemeClr val="accent1"/>
          </a:effectRef>
          <a:fontRef idx="minor">
            <a:schemeClr val="dk1"/>
          </a:fontRef>
        </p:style>
        <p:txBody>
          <a:bodyPr/>
          <a:lstStyle/>
          <a:p>
            <a:endParaRPr lang="ru-RU" dirty="0"/>
          </a:p>
        </p:txBody>
      </p:sp>
      <p:sp>
        <p:nvSpPr>
          <p:cNvPr id="3" name="Содержимое 2"/>
          <p:cNvSpPr>
            <a:spLocks noGrp="1"/>
          </p:cNvSpPr>
          <p:nvPr>
            <p:ph idx="1"/>
          </p:nvPr>
        </p:nvSpPr>
        <p:spPr>
          <a:xfrm>
            <a:off x="395536" y="3717032"/>
            <a:ext cx="8229600" cy="4525963"/>
          </a:xfrm>
        </p:spPr>
        <p:txBody>
          <a:bodyPr>
            <a:normAutofit/>
          </a:bodyPr>
          <a:lstStyle/>
          <a:p>
            <a:pPr algn="just"/>
            <a:r>
              <a:rPr lang="ru-RU" sz="2400" b="1" dirty="0" smtClean="0"/>
              <a:t>Отец будущего писателя - судья, не сделавший карьеры, - рано ушел из жизни Осиротевший Сэм </a:t>
            </a:r>
            <a:r>
              <a:rPr lang="ru-RU" sz="2400" b="1" dirty="0" err="1" smtClean="0"/>
              <a:t>Клеменс</a:t>
            </a:r>
            <a:r>
              <a:rPr lang="ru-RU" sz="2400" b="1" dirty="0" smtClean="0"/>
              <a:t>  в подростковом возрасте вынужден был оставить школу и зарабатывал на жизнь учеником наборщика в местных газетах. Удел рядового рабочего его явно не устраивал: в тех же газетах он начал публиковать свои первые литературные опыты, а восемнадцати лет отправился странствовать в поисках лучшей доли. </a:t>
            </a:r>
            <a:endParaRPr lang="ru-RU" sz="2400" b="1" dirty="0"/>
          </a:p>
        </p:txBody>
      </p:sp>
      <p:pic>
        <p:nvPicPr>
          <p:cNvPr id="4" name="Рисунок 3" descr="images.jpeg"/>
          <p:cNvPicPr>
            <a:picLocks noChangeAspect="1"/>
          </p:cNvPicPr>
          <p:nvPr/>
        </p:nvPicPr>
        <p:blipFill>
          <a:blip r:embed="rId2" cstate="print"/>
          <a:stretch>
            <a:fillRect/>
          </a:stretch>
        </p:blipFill>
        <p:spPr>
          <a:xfrm>
            <a:off x="6156175" y="0"/>
            <a:ext cx="2992801" cy="2786058"/>
          </a:xfrm>
          <a:prstGeom prst="rect">
            <a:avLst/>
          </a:prstGeom>
        </p:spPr>
        <p:style>
          <a:lnRef idx="1">
            <a:schemeClr val="accent1"/>
          </a:lnRef>
          <a:fillRef idx="2">
            <a:schemeClr val="accent1"/>
          </a:fillRef>
          <a:effectRef idx="1">
            <a:schemeClr val="accent1"/>
          </a:effectRef>
          <a:fontRef idx="minor">
            <a:schemeClr val="dk1"/>
          </a:fontRef>
        </p:style>
      </p:pic>
      <p:pic>
        <p:nvPicPr>
          <p:cNvPr id="4098" name="Picture 2" descr="C:\Users\Учитель\Desktop\к марку твену\imagesтьолшгне.jpg"/>
          <p:cNvPicPr>
            <a:picLocks noChangeAspect="1" noChangeArrowheads="1"/>
          </p:cNvPicPr>
          <p:nvPr/>
        </p:nvPicPr>
        <p:blipFill>
          <a:blip r:embed="rId3" cstate="print"/>
          <a:srcRect/>
          <a:stretch>
            <a:fillRect/>
          </a:stretch>
        </p:blipFill>
        <p:spPr bwMode="auto">
          <a:xfrm>
            <a:off x="0" y="0"/>
            <a:ext cx="6143636" cy="3494120"/>
          </a:xfrm>
          <a:prstGeom prst="rect">
            <a:avLst/>
          </a:prstGeom>
        </p:spPr>
        <p:style>
          <a:lnRef idx="1">
            <a:schemeClr val="accent1"/>
          </a:lnRef>
          <a:fillRef idx="2">
            <a:schemeClr val="accent1"/>
          </a:fillRef>
          <a:effectRef idx="1">
            <a:schemeClr val="accent1"/>
          </a:effectRef>
          <a:fontRef idx="minor">
            <a:schemeClr val="dk1"/>
          </a:fontRef>
        </p:style>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C:\Users\Учитель\Desktop\к марку твену\imagesтирпнек.jpg"/>
          <p:cNvPicPr>
            <a:picLocks noGrp="1" noChangeAspect="1" noChangeArrowheads="1"/>
          </p:cNvPicPr>
          <p:nvPr>
            <p:ph idx="1"/>
          </p:nvPr>
        </p:nvPicPr>
        <p:blipFill>
          <a:blip r:embed="rId2" cstate="print"/>
          <a:srcRect/>
          <a:stretch>
            <a:fillRect/>
          </a:stretch>
        </p:blipFill>
        <p:spPr bwMode="auto">
          <a:xfrm>
            <a:off x="1691680" y="1867946"/>
            <a:ext cx="5544616" cy="4152246"/>
          </a:xfrm>
          <a:prstGeom prst="rect">
            <a:avLst/>
          </a:prstGeom>
          <a:noFill/>
        </p:spPr>
      </p:pic>
      <p:pic>
        <p:nvPicPr>
          <p:cNvPr id="6" name="Picture 4" descr="C:\Users\Учитель\Desktop\1.pn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pic>
        <p:nvPicPr>
          <p:cNvPr id="5" name="Picture 5" descr="C:\Users\Учитель\Desktop\2.png"/>
          <p:cNvPicPr>
            <a:picLocks noChangeAspect="1" noChangeArrowheads="1"/>
          </p:cNvPicPr>
          <p:nvPr/>
        </p:nvPicPr>
        <p:blipFill>
          <a:blip r:embed="rId4"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42984"/>
            <a:ext cx="8229600" cy="4983179"/>
          </a:xfrm>
        </p:spPr>
        <p:txBody>
          <a:bodyPr/>
          <a:lstStyle/>
          <a:p>
            <a:endParaRPr lang="ru-RU" dirty="0"/>
          </a:p>
        </p:txBody>
      </p:sp>
      <p:pic>
        <p:nvPicPr>
          <p:cNvPr id="1026" name="Picture 2" descr="C:\Users\Учитель\Desktop\к марку твену\doc2fb_image_0300000d.png"/>
          <p:cNvPicPr>
            <a:picLocks noChangeAspect="1" noChangeArrowheads="1"/>
          </p:cNvPicPr>
          <p:nvPr/>
        </p:nvPicPr>
        <p:blipFill>
          <a:blip r:embed="rId2" cstate="print"/>
          <a:srcRect/>
          <a:stretch>
            <a:fillRect/>
          </a:stretch>
        </p:blipFill>
        <p:spPr bwMode="auto">
          <a:xfrm>
            <a:off x="571472" y="1071546"/>
            <a:ext cx="6376792" cy="500066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Picture 3" descr="C:\Users\Учитель\Desktop\к марку твену\doc2fb_image_0300000e.png"/>
          <p:cNvPicPr>
            <a:picLocks noGrp="1" noChangeAspect="1" noChangeArrowheads="1"/>
          </p:cNvPicPr>
          <p:nvPr>
            <p:ph idx="1"/>
          </p:nvPr>
        </p:nvPicPr>
        <p:blipFill>
          <a:blip r:embed="rId2" cstate="print"/>
          <a:srcRect/>
          <a:stretch>
            <a:fillRect/>
          </a:stretch>
        </p:blipFill>
        <p:spPr bwMode="auto">
          <a:xfrm>
            <a:off x="285720" y="285728"/>
            <a:ext cx="6081885" cy="5865378"/>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2332037"/>
            <a:ext cx="8229600" cy="4525963"/>
          </a:xfrm>
        </p:spPr>
        <p:txBody>
          <a:bodyPr>
            <a:normAutofit/>
          </a:bodyPr>
          <a:lstStyle/>
          <a:p>
            <a:pPr marL="514350" indent="-514350">
              <a:buFont typeface="+mj-lt"/>
              <a:buAutoNum type="arabicPeriod"/>
            </a:pPr>
            <a:endParaRPr lang="ru-RU" dirty="0"/>
          </a:p>
        </p:txBody>
      </p:sp>
      <p:pic>
        <p:nvPicPr>
          <p:cNvPr id="5122" name="Picture 2" descr="C:\Users\Учитель\Desktop\к марку твену\indexрне654.jpg"/>
          <p:cNvPicPr>
            <a:picLocks noChangeAspect="1" noChangeArrowheads="1"/>
          </p:cNvPicPr>
          <p:nvPr/>
        </p:nvPicPr>
        <p:blipFill>
          <a:blip r:embed="rId3" cstate="print"/>
          <a:srcRect/>
          <a:stretch>
            <a:fillRect/>
          </a:stretch>
        </p:blipFill>
        <p:spPr bwMode="auto">
          <a:xfrm>
            <a:off x="323528" y="332656"/>
            <a:ext cx="3350312" cy="2520280"/>
          </a:xfrm>
          <a:prstGeom prst="rect">
            <a:avLst/>
          </a:prstGeom>
          <a:noFill/>
        </p:spPr>
      </p:pic>
      <p:pic>
        <p:nvPicPr>
          <p:cNvPr id="5123" name="Picture 3" descr="C:\Users\Учитель\Desktop\к марку твену\ол.jpg"/>
          <p:cNvPicPr>
            <a:picLocks noChangeAspect="1" noChangeArrowheads="1"/>
          </p:cNvPicPr>
          <p:nvPr/>
        </p:nvPicPr>
        <p:blipFill>
          <a:blip r:embed="rId4" cstate="print"/>
          <a:srcRect/>
          <a:stretch>
            <a:fillRect/>
          </a:stretch>
        </p:blipFill>
        <p:spPr bwMode="auto">
          <a:xfrm>
            <a:off x="3633179" y="1052736"/>
            <a:ext cx="4107173" cy="5728428"/>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0"/>
            <a:ext cx="8229600" cy="6572272"/>
          </a:xfrm>
        </p:spPr>
        <p:txBody>
          <a:bodyPr>
            <a:normAutofit/>
          </a:bodyPr>
          <a:lstStyle/>
          <a:p>
            <a:endParaRPr lang="ru-RU" dirty="0"/>
          </a:p>
        </p:txBody>
      </p:sp>
      <p:pic>
        <p:nvPicPr>
          <p:cNvPr id="3074" name="Picture 2" descr="C:\Users\Учитель\Desktop\к марку твену\images.jpg"/>
          <p:cNvPicPr>
            <a:picLocks noChangeAspect="1" noChangeArrowheads="1"/>
          </p:cNvPicPr>
          <p:nvPr/>
        </p:nvPicPr>
        <p:blipFill>
          <a:blip r:embed="rId3" cstate="print"/>
          <a:srcRect/>
          <a:stretch>
            <a:fillRect/>
          </a:stretch>
        </p:blipFill>
        <p:spPr bwMode="auto">
          <a:xfrm>
            <a:off x="0" y="1"/>
            <a:ext cx="9144000" cy="68580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b="1" dirty="0" smtClean="0"/>
              <a:t>Недостойной, скучной и неинтересной жизни Марк Твен не принимал никогда – ни для себя, ни для своих героев. И поэтому никогда не станут скучными и неинтересными его книги. </a:t>
            </a:r>
            <a:br>
              <a:rPr lang="ru-RU" b="1" dirty="0" smtClean="0"/>
            </a:br>
            <a:endParaRPr lang="ru-RU" b="1" dirty="0"/>
          </a:p>
        </p:txBody>
      </p:sp>
      <p:pic>
        <p:nvPicPr>
          <p:cNvPr id="2050" name="Picture 2" descr="C:\Users\Учитель\Desktop\к марку твену\марк твен\ьти.jpeg"/>
          <p:cNvPicPr>
            <a:picLocks noChangeAspect="1" noChangeArrowheads="1"/>
          </p:cNvPicPr>
          <p:nvPr/>
        </p:nvPicPr>
        <p:blipFill>
          <a:blip r:embed="rId3" cstate="print"/>
          <a:srcRect/>
          <a:stretch>
            <a:fillRect/>
          </a:stretch>
        </p:blipFill>
        <p:spPr bwMode="auto">
          <a:xfrm>
            <a:off x="5940152" y="4005064"/>
            <a:ext cx="2392363" cy="2392363"/>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solidFill>
                  <a:srgbClr val="FF0000"/>
                </a:solidFill>
              </a:rPr>
              <a:t>Подведение итогов</a:t>
            </a:r>
            <a:endParaRPr lang="ru-RU" b="1" i="1" dirty="0">
              <a:solidFill>
                <a:srgbClr val="FF0000"/>
              </a:solidFill>
            </a:endParaRPr>
          </a:p>
        </p:txBody>
      </p:sp>
      <p:sp>
        <p:nvSpPr>
          <p:cNvPr id="3" name="Содержимое 2"/>
          <p:cNvSpPr>
            <a:spLocks noGrp="1"/>
          </p:cNvSpPr>
          <p:nvPr>
            <p:ph idx="1"/>
          </p:nvPr>
        </p:nvSpPr>
        <p:spPr/>
        <p:txBody>
          <a:bodyPr/>
          <a:lstStyle/>
          <a:p>
            <a:pPr lvl="0"/>
            <a:r>
              <a:rPr lang="ru-RU" b="1" dirty="0" smtClean="0"/>
              <a:t>Дружба — это такое святое, сладостное, прочное и постоянное чувство, что его можно сохранить на всю жизнь, если только не пытаться просить денег взаймы.</a:t>
            </a:r>
          </a:p>
          <a:p>
            <a:pPr lvl="0" algn="r"/>
            <a:r>
              <a:rPr lang="ru-RU" b="1" dirty="0" smtClean="0"/>
              <a:t>Марк Твен</a:t>
            </a:r>
          </a:p>
          <a:p>
            <a:pPr lvl="0"/>
            <a:r>
              <a:rPr lang="ru-RU" b="1" dirty="0" smtClean="0"/>
              <a:t>Человечество обладает одним поистине мощным оружием, и это — смех.</a:t>
            </a:r>
          </a:p>
          <a:p>
            <a:pPr lvl="0" algn="r"/>
            <a:r>
              <a:rPr lang="ru-RU" b="1" dirty="0" smtClean="0"/>
              <a:t>Марк Твен</a:t>
            </a:r>
          </a:p>
          <a:p>
            <a:endParaRPr lang="ru-RU" b="1" dirty="0"/>
          </a:p>
        </p:txBody>
      </p:sp>
      <p:pic>
        <p:nvPicPr>
          <p:cNvPr id="1026" name="Picture 2" descr="C:\Users\Учитель\Desktop\к марку твену\марк твен\ппроь.jpeg"/>
          <p:cNvPicPr>
            <a:picLocks noChangeAspect="1" noChangeArrowheads="1"/>
          </p:cNvPicPr>
          <p:nvPr/>
        </p:nvPicPr>
        <p:blipFill>
          <a:blip r:embed="rId3" cstate="print"/>
          <a:srcRect/>
          <a:stretch>
            <a:fillRect/>
          </a:stretch>
        </p:blipFill>
        <p:spPr bwMode="auto">
          <a:xfrm>
            <a:off x="395536" y="332656"/>
            <a:ext cx="1152128" cy="130079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332656"/>
            <a:ext cx="8229600" cy="1143000"/>
          </a:xfrm>
        </p:spPr>
        <p:style>
          <a:lnRef idx="1">
            <a:schemeClr val="accent1"/>
          </a:lnRef>
          <a:fillRef idx="2">
            <a:schemeClr val="accent1"/>
          </a:fillRef>
          <a:effectRef idx="1">
            <a:schemeClr val="accent1"/>
          </a:effectRef>
          <a:fontRef idx="minor">
            <a:schemeClr val="dk1"/>
          </a:fontRef>
        </p:style>
        <p:txBody>
          <a:bodyPr/>
          <a:lstStyle/>
          <a:p>
            <a:endParaRPr lang="ru-RU" dirty="0"/>
          </a:p>
        </p:txBody>
      </p:sp>
      <p:sp>
        <p:nvSpPr>
          <p:cNvPr id="3" name="Содержимое 2"/>
          <p:cNvSpPr>
            <a:spLocks noGrp="1"/>
          </p:cNvSpPr>
          <p:nvPr>
            <p:ph idx="1"/>
          </p:nvPr>
        </p:nvSpPr>
        <p:spPr>
          <a:xfrm>
            <a:off x="323528" y="4293096"/>
            <a:ext cx="8229600" cy="4525963"/>
          </a:xfrm>
        </p:spPr>
        <p:txBody>
          <a:bodyPr>
            <a:normAutofit/>
          </a:bodyPr>
          <a:lstStyle/>
          <a:p>
            <a:r>
              <a:rPr lang="ru-RU" sz="2400" b="1" dirty="0" smtClean="0"/>
              <a:t>Эти скитания продлились четыре года, пока наконец он не выучился на лоцмана. Несколько лет Сэм </a:t>
            </a:r>
            <a:r>
              <a:rPr lang="ru-RU" sz="2400" b="1" dirty="0" err="1" smtClean="0"/>
              <a:t>Клеменс</a:t>
            </a:r>
            <a:r>
              <a:rPr lang="ru-RU" sz="2400" b="1" dirty="0" smtClean="0"/>
              <a:t> водил суда по Миссисипи, здесь и обрел свое литературное имя - Марк Твен, в переводе с английского - "Мерка 2". Это лоцманский термин, обозначающий достаточную глубину для безопасного плавания судов. </a:t>
            </a:r>
            <a:endParaRPr lang="ru-RU" sz="2400" b="1" dirty="0"/>
          </a:p>
        </p:txBody>
      </p:sp>
      <p:pic>
        <p:nvPicPr>
          <p:cNvPr id="6" name="Рисунок 5" descr="Mark Twain, Brady-Handy photo portrait, Feb 7, 1871, cropped.jpg">
            <a:hlinkClick r:id="rId2"/>
          </p:cNvPr>
          <p:cNvPicPr/>
          <p:nvPr/>
        </p:nvPicPr>
        <p:blipFill>
          <a:blip r:embed="rId3" cstate="print"/>
          <a:srcRect/>
          <a:stretch>
            <a:fillRect/>
          </a:stretch>
        </p:blipFill>
        <p:spPr bwMode="auto">
          <a:xfrm>
            <a:off x="0" y="0"/>
            <a:ext cx="3357554" cy="3406723"/>
          </a:xfrm>
          <a:prstGeom prst="rect">
            <a:avLst/>
          </a:prstGeom>
          <a:noFill/>
          <a:ln w="9525">
            <a:noFill/>
            <a:miter lim="800000"/>
            <a:headEnd/>
            <a:tailEnd/>
          </a:ln>
        </p:spPr>
      </p:pic>
      <p:sp>
        <p:nvSpPr>
          <p:cNvPr id="7" name="Прямоугольник 6"/>
          <p:cNvSpPr/>
          <p:nvPr/>
        </p:nvSpPr>
        <p:spPr>
          <a:xfrm>
            <a:off x="4427984" y="404664"/>
            <a:ext cx="3240360" cy="830997"/>
          </a:xfrm>
          <a:prstGeom prst="rect">
            <a:avLst/>
          </a:prstGeom>
        </p:spPr>
        <p:txBody>
          <a:bodyPr wrap="square">
            <a:spAutoFit/>
          </a:bodyPr>
          <a:lstStyle/>
          <a:p>
            <a:r>
              <a:rPr lang="ru-RU" sz="4800" b="1" i="1" dirty="0" err="1">
                <a:solidFill>
                  <a:srgbClr val="FF0000"/>
                </a:solidFill>
              </a:rPr>
              <a:t>Mark</a:t>
            </a:r>
            <a:r>
              <a:rPr lang="ru-RU" sz="4800" b="1" i="1" dirty="0">
                <a:solidFill>
                  <a:srgbClr val="FF0000"/>
                </a:solidFill>
              </a:rPr>
              <a:t> </a:t>
            </a:r>
            <a:r>
              <a:rPr lang="ru-RU" sz="4800" b="1" i="1" dirty="0" err="1">
                <a:solidFill>
                  <a:srgbClr val="FF0000"/>
                </a:solidFill>
              </a:rPr>
              <a:t>Twain</a:t>
            </a:r>
            <a:endParaRPr lang="ru-RU" sz="4800" b="1" i="1" dirty="0">
              <a:solidFill>
                <a:srgbClr val="FF0000"/>
              </a:solidFill>
            </a:endParaRPr>
          </a:p>
        </p:txBody>
      </p:sp>
      <p:pic>
        <p:nvPicPr>
          <p:cNvPr id="3074" name="Picture 2" descr="C:\Users\Учитель\Desktop\к марку твену\imagesгшнек54.jpg"/>
          <p:cNvPicPr>
            <a:picLocks noChangeAspect="1" noChangeArrowheads="1"/>
          </p:cNvPicPr>
          <p:nvPr/>
        </p:nvPicPr>
        <p:blipFill>
          <a:blip r:embed="rId4" cstate="print"/>
          <a:srcRect/>
          <a:stretch>
            <a:fillRect/>
          </a:stretch>
        </p:blipFill>
        <p:spPr bwMode="auto">
          <a:xfrm>
            <a:off x="3357554" y="0"/>
            <a:ext cx="5786446" cy="3842779"/>
          </a:xfrm>
          <a:prstGeom prst="rect">
            <a:avLst/>
          </a:prstGeom>
        </p:spPr>
        <p:style>
          <a:lnRef idx="1">
            <a:schemeClr val="accent1"/>
          </a:lnRef>
          <a:fillRef idx="2">
            <a:schemeClr val="accent1"/>
          </a:fillRef>
          <a:effectRef idx="1">
            <a:schemeClr val="accent1"/>
          </a:effectRef>
          <a:fontRef idx="minor">
            <a:schemeClr val="dk1"/>
          </a:fontRef>
        </p:style>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00958" y="785794"/>
            <a:ext cx="45719" cy="631844"/>
          </a:xfrm>
        </p:spPr>
        <p:txBody>
          <a:bodyPr>
            <a:normAutofit fontScale="90000"/>
          </a:bodyPr>
          <a:lstStyle/>
          <a:p>
            <a:endParaRPr lang="ru-RU" dirty="0"/>
          </a:p>
        </p:txBody>
      </p:sp>
      <p:sp>
        <p:nvSpPr>
          <p:cNvPr id="3" name="Содержимое 2"/>
          <p:cNvSpPr>
            <a:spLocks noGrp="1"/>
          </p:cNvSpPr>
          <p:nvPr>
            <p:ph idx="1"/>
          </p:nvPr>
        </p:nvSpPr>
        <p:spPr>
          <a:xfrm>
            <a:off x="467544" y="4005064"/>
            <a:ext cx="8229600" cy="4525963"/>
          </a:xfrm>
        </p:spPr>
        <p:txBody>
          <a:bodyPr/>
          <a:lstStyle/>
          <a:p>
            <a:r>
              <a:rPr lang="ru-RU" sz="2400" b="1" dirty="0" smtClean="0"/>
              <a:t>Через пару лет Сэм продолжил свою охоту за удачей: в 1861 году уехал на Дальний Запад, работал старателем на серебряных приисках Невады и как репортер сотрудничал с местной газетой; затем перебрался в Калифорнию и стал золотоискателем, но репортерскую работу не оставлял, сразу же проторив дорожки в калифорнийские газетные издания.</a:t>
            </a:r>
          </a:p>
          <a:p>
            <a:endParaRPr lang="ru-RU" dirty="0"/>
          </a:p>
        </p:txBody>
      </p:sp>
      <p:pic>
        <p:nvPicPr>
          <p:cNvPr id="4" name="Рисунок 3" descr="лор.jpeg"/>
          <p:cNvPicPr>
            <a:picLocks noChangeAspect="1"/>
          </p:cNvPicPr>
          <p:nvPr/>
        </p:nvPicPr>
        <p:blipFill>
          <a:blip r:embed="rId2" cstate="print"/>
          <a:stretch>
            <a:fillRect/>
          </a:stretch>
        </p:blipFill>
        <p:spPr>
          <a:xfrm>
            <a:off x="3491880" y="548680"/>
            <a:ext cx="4888220" cy="3351922"/>
          </a:xfrm>
          <a:prstGeom prst="rect">
            <a:avLst/>
          </a:prstGeom>
        </p:spPr>
      </p:pic>
      <p:pic>
        <p:nvPicPr>
          <p:cNvPr id="5" name="Рисунок 4" descr="Подпись">
            <a:hlinkClick r:id="rId3" tooltip="&quot;Подпись&quot;"/>
          </p:cNvPr>
          <p:cNvPicPr/>
          <p:nvPr/>
        </p:nvPicPr>
        <p:blipFill>
          <a:blip r:embed="rId4" cstate="print"/>
          <a:srcRect/>
          <a:stretch>
            <a:fillRect/>
          </a:stretch>
        </p:blipFill>
        <p:spPr bwMode="auto">
          <a:xfrm rot="19995584">
            <a:off x="798175" y="761894"/>
            <a:ext cx="3313066" cy="2268496"/>
          </a:xfrm>
          <a:prstGeom prst="rect">
            <a:avLst/>
          </a:prstGeom>
          <a:ln>
            <a:headEnd/>
            <a:tailEnd/>
          </a:ln>
        </p:spPr>
        <p:style>
          <a:lnRef idx="1">
            <a:schemeClr val="accent1"/>
          </a:lnRef>
          <a:fillRef idx="2">
            <a:schemeClr val="accent1"/>
          </a:fillRef>
          <a:effectRef idx="1">
            <a:schemeClr val="accent1"/>
          </a:effectRef>
          <a:fontRef idx="minor">
            <a:schemeClr val="dk1"/>
          </a:fontRef>
        </p:style>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1"/>
            <a:ext cx="9144000" cy="2786058"/>
          </a:xfrm>
        </p:spPr>
        <p:style>
          <a:lnRef idx="1">
            <a:schemeClr val="accent1"/>
          </a:lnRef>
          <a:fillRef idx="2">
            <a:schemeClr val="accent1"/>
          </a:fillRef>
          <a:effectRef idx="1">
            <a:schemeClr val="accent1"/>
          </a:effectRef>
          <a:fontRef idx="minor">
            <a:schemeClr val="dk1"/>
          </a:fontRef>
        </p:style>
        <p:txBody>
          <a:bodyPr/>
          <a:lstStyle/>
          <a:p>
            <a:r>
              <a:rPr lang="ru-RU" b="1" dirty="0"/>
              <a:t>В 1867 году Марк Твен отплыл на пароходе "Квакер-Сити" в Европу и Палестину. Он побывал во Франции, в Италии, Греции, Турции, Крыму, посылая в американские газеты свои юмористические репортажи. </a:t>
            </a:r>
          </a:p>
        </p:txBody>
      </p:sp>
      <p:pic>
        <p:nvPicPr>
          <p:cNvPr id="4" name="Рисунок 3" descr="http://upload.wikimedia.org/wikipedia/commons/1/1b/Mark_Twain_young2.JPG">
            <a:hlinkClick r:id="rId2"/>
          </p:cNvPr>
          <p:cNvPicPr/>
          <p:nvPr/>
        </p:nvPicPr>
        <p:blipFill>
          <a:blip r:embed="rId3" cstate="print"/>
          <a:srcRect/>
          <a:stretch>
            <a:fillRect/>
          </a:stretch>
        </p:blipFill>
        <p:spPr bwMode="auto">
          <a:xfrm>
            <a:off x="755576" y="2852936"/>
            <a:ext cx="2520280" cy="3533378"/>
          </a:xfrm>
          <a:prstGeom prst="rect">
            <a:avLst/>
          </a:prstGeom>
          <a:noFill/>
          <a:ln w="9525">
            <a:noFill/>
            <a:miter lim="800000"/>
            <a:headEnd/>
            <a:tailEnd/>
          </a:ln>
        </p:spPr>
      </p:pic>
      <p:pic>
        <p:nvPicPr>
          <p:cNvPr id="2050" name="Picture 2" descr="C:\Users\Учитель\Desktop\к марку твену\imagesбюджзимпен.jpg"/>
          <p:cNvPicPr>
            <a:picLocks noChangeAspect="1" noChangeArrowheads="1"/>
          </p:cNvPicPr>
          <p:nvPr/>
        </p:nvPicPr>
        <p:blipFill>
          <a:blip r:embed="rId4" cstate="print"/>
          <a:srcRect/>
          <a:stretch>
            <a:fillRect/>
          </a:stretch>
        </p:blipFill>
        <p:spPr bwMode="auto">
          <a:xfrm>
            <a:off x="5652120" y="2780928"/>
            <a:ext cx="2764904" cy="377294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91880" y="3356992"/>
            <a:ext cx="6192688" cy="288032"/>
          </a:xfrm>
        </p:spPr>
        <p:txBody>
          <a:bodyPr>
            <a:normAutofit fontScale="90000"/>
          </a:bodyPr>
          <a:lstStyle/>
          <a:p>
            <a:r>
              <a:rPr lang="ru-RU" sz="2000" u="sng" dirty="0">
                <a:hlinkClick r:id="rId2" tooltip="Дом Марка Твена"/>
              </a:rPr>
              <a:t>Дом-музей Марка Твена</a:t>
            </a:r>
            <a:r>
              <a:rPr lang="ru-RU" sz="2000" dirty="0"/>
              <a:t> в </a:t>
            </a:r>
            <a:r>
              <a:rPr lang="ru-RU" sz="2000" dirty="0" err="1"/>
              <a:t>Хартфорде</a:t>
            </a:r>
            <a:r>
              <a:rPr lang="ru-RU" dirty="0"/>
              <a:t/>
            </a:r>
            <a:br>
              <a:rPr lang="ru-RU" dirty="0"/>
            </a:br>
            <a:endParaRPr lang="ru-RU" dirty="0"/>
          </a:p>
        </p:txBody>
      </p:sp>
      <p:sp>
        <p:nvSpPr>
          <p:cNvPr id="3" name="Содержимое 2"/>
          <p:cNvSpPr>
            <a:spLocks noGrp="1"/>
          </p:cNvSpPr>
          <p:nvPr>
            <p:ph idx="1"/>
          </p:nvPr>
        </p:nvSpPr>
        <p:spPr>
          <a:xfrm>
            <a:off x="611560" y="3861048"/>
            <a:ext cx="8229600" cy="4525963"/>
          </a:xfrm>
        </p:spPr>
        <p:txBody>
          <a:bodyPr>
            <a:normAutofit/>
          </a:bodyPr>
          <a:lstStyle/>
          <a:p>
            <a:r>
              <a:rPr lang="ru-RU" sz="2400" b="1" dirty="0"/>
              <a:t>После </a:t>
            </a:r>
            <a:r>
              <a:rPr lang="ru-RU" sz="2400" b="1" dirty="0" smtClean="0"/>
              <a:t>возвращения </a:t>
            </a:r>
            <a:r>
              <a:rPr lang="ru-RU" sz="2400" b="1" dirty="0"/>
              <a:t>из Европы Марк Твен познакомился с </a:t>
            </a:r>
            <a:r>
              <a:rPr lang="ru-RU" sz="2400" b="1" dirty="0" err="1"/>
              <a:t>Оливией</a:t>
            </a:r>
            <a:r>
              <a:rPr lang="ru-RU" sz="2400" b="1" dirty="0"/>
              <a:t> </a:t>
            </a:r>
            <a:r>
              <a:rPr lang="ru-RU" sz="2400" b="1" dirty="0" err="1"/>
              <a:t>Ленгдон</a:t>
            </a:r>
            <a:r>
              <a:rPr lang="ru-RU" sz="2400" b="1" dirty="0"/>
              <a:t>, дочерью крупного </a:t>
            </a:r>
            <a:r>
              <a:rPr lang="ru-RU" sz="2400" b="1" dirty="0" err="1"/>
              <a:t>углеторговца</a:t>
            </a:r>
            <a:r>
              <a:rPr lang="ru-RU" sz="2400" b="1" dirty="0"/>
              <a:t>, и решил жениться. Богатый клан вряд ли был польщен перспективой иметь такого родственника. Однако молодой писатель, окрыленный успехом первой книги, добился успеха и здесь. В 1870 году брак был заключен, и молодая пара переехала в </a:t>
            </a:r>
            <a:r>
              <a:rPr lang="ru-RU" sz="2400" b="1" dirty="0" err="1"/>
              <a:t>Хартфорд</a:t>
            </a:r>
            <a:r>
              <a:rPr lang="ru-RU" sz="2400" b="1" dirty="0"/>
              <a:t> (штат Коннектикут</a:t>
            </a:r>
            <a:r>
              <a:rPr lang="ru-RU" sz="2400" dirty="0"/>
              <a:t>). </a:t>
            </a:r>
          </a:p>
        </p:txBody>
      </p:sp>
      <p:pic>
        <p:nvPicPr>
          <p:cNvPr id="4" name="Рисунок 3" descr="http://upload.wikimedia.org/wikipedia/commons/thumb/9/96/Mark_Twain_young.JPG/81px-Mark_Twain_young.JPG">
            <a:hlinkClick r:id="rId3"/>
          </p:cNvPr>
          <p:cNvPicPr/>
          <p:nvPr/>
        </p:nvPicPr>
        <p:blipFill>
          <a:blip r:embed="rId4" cstate="print"/>
          <a:srcRect/>
          <a:stretch>
            <a:fillRect/>
          </a:stretch>
        </p:blipFill>
        <p:spPr bwMode="auto">
          <a:xfrm>
            <a:off x="6156176" y="332656"/>
            <a:ext cx="1779637" cy="2520280"/>
          </a:xfrm>
          <a:prstGeom prst="rect">
            <a:avLst/>
          </a:prstGeom>
          <a:noFill/>
          <a:ln w="9525">
            <a:noFill/>
            <a:miter lim="800000"/>
            <a:headEnd/>
            <a:tailEnd/>
          </a:ln>
        </p:spPr>
      </p:pic>
      <p:pic>
        <p:nvPicPr>
          <p:cNvPr id="5" name="Рисунок 4" descr="http://upload.wikimedia.org/wikipedia/commons/thumb/b/b4/Mark_Twain_house_Hartford.JPG/220px-Mark_Twain_house_Hartford.JPG">
            <a:hlinkClick r:id="rId5"/>
          </p:cNvPr>
          <p:cNvPicPr/>
          <p:nvPr/>
        </p:nvPicPr>
        <p:blipFill>
          <a:blip r:embed="rId6" cstate="print"/>
          <a:srcRect/>
          <a:stretch>
            <a:fillRect/>
          </a:stretch>
        </p:blipFill>
        <p:spPr bwMode="auto">
          <a:xfrm>
            <a:off x="395536" y="260648"/>
            <a:ext cx="4248472" cy="36724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57364"/>
            <a:ext cx="7043758" cy="4643470"/>
          </a:xfrm>
        </p:spPr>
        <p:txBody>
          <a:bodyPr/>
          <a:lstStyle/>
          <a:p>
            <a:r>
              <a:rPr lang="ru-RU" b="1" dirty="0"/>
              <a:t>Наконец в 1876 году появился первый самостоятельный роман Марка Твена "Приключения Тома </a:t>
            </a:r>
            <a:r>
              <a:rPr lang="ru-RU" b="1" dirty="0" err="1"/>
              <a:t>Сойера</a:t>
            </a:r>
            <a:r>
              <a:rPr lang="ru-RU" b="1" dirty="0"/>
              <a:t>", принесший ему мировую славу. Писатель не скрывал автобиографические корни этого произведения.</a:t>
            </a:r>
          </a:p>
        </p:txBody>
      </p:sp>
      <p:pic>
        <p:nvPicPr>
          <p:cNvPr id="4" name="Рисунок 3" descr="http://upload.wikimedia.org/wikipedia/commons/thumb/6/61/Huckleberry_Finn_book.JPG/98px-Huckleberry_Finn_book.JPG">
            <a:hlinkClick r:id="rId2"/>
          </p:cNvPr>
          <p:cNvPicPr/>
          <p:nvPr/>
        </p:nvPicPr>
        <p:blipFill>
          <a:blip r:embed="rId3" cstate="print"/>
          <a:srcRect/>
          <a:stretch>
            <a:fillRect/>
          </a:stretch>
        </p:blipFill>
        <p:spPr bwMode="auto">
          <a:xfrm>
            <a:off x="5292080" y="4509120"/>
            <a:ext cx="1008112" cy="1493515"/>
          </a:xfrm>
          <a:prstGeom prst="rect">
            <a:avLst/>
          </a:prstGeom>
          <a:noFill/>
          <a:ln w="9525">
            <a:noFill/>
            <a:miter lim="800000"/>
            <a:headEnd/>
            <a:tailEnd/>
          </a:ln>
        </p:spPr>
      </p:pic>
      <p:pic>
        <p:nvPicPr>
          <p:cNvPr id="5" name="Рисунок 4" descr="http://upload.wikimedia.org/wikipedia/commons/thumb/2/20/Mark_Twain_and_Dorothy_Quick.JPG/87px-Mark_Twain_and_Dorothy_Quick.JPG">
            <a:hlinkClick r:id="rId4"/>
          </p:cNvPr>
          <p:cNvPicPr/>
          <p:nvPr/>
        </p:nvPicPr>
        <p:blipFill>
          <a:blip r:embed="rId5" cstate="print"/>
          <a:srcRect/>
          <a:stretch>
            <a:fillRect/>
          </a:stretch>
        </p:blipFill>
        <p:spPr bwMode="auto">
          <a:xfrm>
            <a:off x="7215206" y="0"/>
            <a:ext cx="1928794" cy="1700808"/>
          </a:xfrm>
          <a:prstGeom prst="rect">
            <a:avLst/>
          </a:prstGeom>
          <a:noFill/>
          <a:ln w="9525">
            <a:noFill/>
            <a:miter lim="800000"/>
            <a:headEnd/>
            <a:tailEnd/>
          </a:ln>
        </p:spPr>
      </p:pic>
      <p:pic>
        <p:nvPicPr>
          <p:cNvPr id="6" name="Рисунок 5" descr="ол.jpg"/>
          <p:cNvPicPr>
            <a:picLocks noChangeAspect="1"/>
          </p:cNvPicPr>
          <p:nvPr/>
        </p:nvPicPr>
        <p:blipFill>
          <a:blip r:embed="rId6" cstate="print"/>
          <a:stretch>
            <a:fillRect/>
          </a:stretch>
        </p:blipFill>
        <p:spPr>
          <a:xfrm rot="795155">
            <a:off x="6372200" y="4077072"/>
            <a:ext cx="1809750" cy="2524125"/>
          </a:xfrm>
          <a:prstGeom prst="rect">
            <a:avLst/>
          </a:prstGeom>
        </p:spPr>
      </p:pic>
      <p:pic>
        <p:nvPicPr>
          <p:cNvPr id="7" name="Рисунок 6" descr="imagesнг78.jpg"/>
          <p:cNvPicPr>
            <a:picLocks noChangeAspect="1"/>
          </p:cNvPicPr>
          <p:nvPr/>
        </p:nvPicPr>
        <p:blipFill>
          <a:blip r:embed="rId7" cstate="print"/>
          <a:stretch>
            <a:fillRect/>
          </a:stretch>
        </p:blipFill>
        <p:spPr>
          <a:xfrm rot="20172718">
            <a:off x="3923928" y="4509120"/>
            <a:ext cx="1166834" cy="187220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229600" cy="4525963"/>
          </a:xfrm>
        </p:spPr>
        <p:txBody>
          <a:bodyPr/>
          <a:lstStyle/>
          <a:p>
            <a:pPr algn="just"/>
            <a:r>
              <a:rPr lang="ru-RU" b="1" dirty="0"/>
              <a:t>Последние годы Марка Твена были омрачены смертью самых близких ему людей: в 1904 году уходит из жизни жена и верный друг </a:t>
            </a:r>
            <a:r>
              <a:rPr lang="ru-RU" b="1" dirty="0" err="1"/>
              <a:t>Оливия</a:t>
            </a:r>
            <a:r>
              <a:rPr lang="ru-RU" b="1" dirty="0"/>
              <a:t>, а в 1909-м внезапно умирает вторая дочь - Джин. Через несколько месяцев, 21 апреля 1910 года, вслед за ней ушел и Марк Твен. </a:t>
            </a:r>
          </a:p>
        </p:txBody>
      </p:sp>
      <p:pic>
        <p:nvPicPr>
          <p:cNvPr id="4" name="Рисунок 3" descr="http://upload.wikimedia.org/wikipedia/commons/thumb/d/de/Twain_and_rogers_1908.jpg/220px-Twain_and_rogers_1908.jpg">
            <a:hlinkClick r:id="rId2"/>
          </p:cNvPr>
          <p:cNvPicPr/>
          <p:nvPr/>
        </p:nvPicPr>
        <p:blipFill>
          <a:blip r:embed="rId3" cstate="print"/>
          <a:srcRect/>
          <a:stretch>
            <a:fillRect/>
          </a:stretch>
        </p:blipFill>
        <p:spPr bwMode="auto">
          <a:xfrm>
            <a:off x="6300192" y="3356992"/>
            <a:ext cx="2095500" cy="3038475"/>
          </a:xfrm>
          <a:prstGeom prst="rect">
            <a:avLst/>
          </a:prstGeom>
          <a:noFill/>
          <a:ln w="9525">
            <a:noFill/>
            <a:miter lim="800000"/>
            <a:headEnd/>
            <a:tailEnd/>
          </a:ln>
        </p:spPr>
      </p:pic>
      <p:sp>
        <p:nvSpPr>
          <p:cNvPr id="5" name="Прямоугольник 4"/>
          <p:cNvSpPr/>
          <p:nvPr/>
        </p:nvSpPr>
        <p:spPr>
          <a:xfrm>
            <a:off x="1907704" y="5877272"/>
            <a:ext cx="3494098" cy="369332"/>
          </a:xfrm>
          <a:prstGeom prst="rect">
            <a:avLst/>
          </a:prstGeom>
        </p:spPr>
        <p:txBody>
          <a:bodyPr wrap="none">
            <a:spAutoFit/>
          </a:bodyPr>
          <a:lstStyle/>
          <a:p>
            <a:r>
              <a:rPr lang="ru-RU" dirty="0"/>
              <a:t>Марк Твен и Генри </a:t>
            </a:r>
            <a:r>
              <a:rPr lang="ru-RU" dirty="0" err="1"/>
              <a:t>Роджерс</a:t>
            </a:r>
            <a:r>
              <a:rPr lang="ru-RU" dirty="0"/>
              <a:t>. 1908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TotalTime>
  <Words>1537</Words>
  <Application>Microsoft Office PowerPoint</Application>
  <PresentationFormat>Экран (4:3)</PresentationFormat>
  <Paragraphs>86</Paragraphs>
  <Slides>36</Slides>
  <Notes>25</Notes>
  <HiddenSlides>0</HiddenSlides>
  <MMClips>2</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Тема Office</vt:lpstr>
      <vt:lpstr>Роман Марка Твена «Приключения Тома Сойера»</vt:lpstr>
      <vt:lpstr>Слайд 2</vt:lpstr>
      <vt:lpstr>Слайд 3</vt:lpstr>
      <vt:lpstr>Слайд 4</vt:lpstr>
      <vt:lpstr>Слайд 5</vt:lpstr>
      <vt:lpstr>Слайд 6</vt:lpstr>
      <vt:lpstr>Дом-музей Марка Твена в Хартфорде </vt:lpstr>
      <vt:lpstr>Слайд 8</vt:lpstr>
      <vt:lpstr>Слайд 9</vt:lpstr>
      <vt:lpstr>Слайд 10</vt:lpstr>
      <vt:lpstr>1. В каком городе жил Том Сойер?</vt:lpstr>
      <vt:lpstr>2. Каким образом Том познакомился с новичком, появившимся в городе?</vt:lpstr>
      <vt:lpstr>3. Как Тому удалось обратить наказание – побелку забора – в свою пользу? </vt:lpstr>
      <vt:lpstr>4. Какие «сокровища»  он получил?</vt:lpstr>
      <vt:lpstr>5. Какие две армии сражались в Санкт – Петербурге?</vt:lpstr>
      <vt:lpstr>6. Сколько костюмов было у Тома?</vt:lpstr>
      <vt:lpstr>7. Как звали «даму сердца» Тома Сойера, которую вытеснила Бекки Тетчер?</vt:lpstr>
      <vt:lpstr>8. Почему Тому хотелось получить Библию?</vt:lpstr>
      <vt:lpstr>9. Как Тому удалось заполучить Библию?</vt:lpstr>
      <vt:lpstr>Конкурс умывания</vt:lpstr>
      <vt:lpstr>10. Почему все мальчики завидовали Гекльберри Финну?</vt:lpstr>
      <vt:lpstr>11. Зачем Том и Гек отправились ночью на кладбище?</vt:lpstr>
      <vt:lpstr>12.Что случилось на кладбище?</vt:lpstr>
      <vt:lpstr>13. Почему «вольные пираты» решили вернуться домой и как они это сделали?</vt:lpstr>
      <vt:lpstr>клятва</vt:lpstr>
      <vt:lpstr>14. Почему Том вступил в общество трезвости?</vt:lpstr>
      <vt:lpstr>15. Каким образом Том и Гек нашли клад?</vt:lpstr>
      <vt:lpstr>16.  Что изменилось в жизни Гека Финна после нахождения клада?</vt:lpstr>
      <vt:lpstr> Домашнее задание.  Обязательно прочитайте эту увлекательную книгу</vt:lpstr>
      <vt:lpstr>Слайд 30</vt:lpstr>
      <vt:lpstr>Слайд 31</vt:lpstr>
      <vt:lpstr>Слайд 32</vt:lpstr>
      <vt:lpstr>Слайд 33</vt:lpstr>
      <vt:lpstr>Слайд 34</vt:lpstr>
      <vt:lpstr>Слайд 35</vt:lpstr>
      <vt:lpstr>Подведение итогов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Роман Марка Твена «Приключения Тома Сойера»</dc:title>
  <dc:creator>Учитель</dc:creator>
  <cp:lastModifiedBy>Auditoria2-PC</cp:lastModifiedBy>
  <cp:revision>72</cp:revision>
  <dcterms:created xsi:type="dcterms:W3CDTF">2010-12-20T21:47:45Z</dcterms:created>
  <dcterms:modified xsi:type="dcterms:W3CDTF">2020-11-05T08:55:29Z</dcterms:modified>
</cp:coreProperties>
</file>