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9" r:id="rId1"/>
  </p:sldMasterIdLst>
  <p:notesMasterIdLst>
    <p:notesMasterId r:id="rId14"/>
  </p:notesMasterIdLst>
  <p:sldIdLst>
    <p:sldId id="256" r:id="rId2"/>
    <p:sldId id="259" r:id="rId3"/>
    <p:sldId id="294" r:id="rId4"/>
    <p:sldId id="318" r:id="rId5"/>
    <p:sldId id="311" r:id="rId6"/>
    <p:sldId id="317" r:id="rId7"/>
    <p:sldId id="280" r:id="rId8"/>
    <p:sldId id="291" r:id="rId9"/>
    <p:sldId id="300" r:id="rId10"/>
    <p:sldId id="301" r:id="rId11"/>
    <p:sldId id="303" r:id="rId12"/>
    <p:sldId id="323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67E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5250" autoAdjust="0"/>
  </p:normalViewPr>
  <p:slideViewPr>
    <p:cSldViewPr>
      <p:cViewPr varScale="1">
        <p:scale>
          <a:sx n="125" d="100"/>
          <a:sy n="125" d="100"/>
        </p:scale>
        <p:origin x="1212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263B2219-CA59-41AB-8359-ED7D94319C00}" type="datetimeFigureOut">
              <a:rPr lang="ru-RU"/>
              <a:pPr>
                <a:defRPr/>
              </a:pPr>
              <a:t>29.07.2020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C8E23B95-D147-415F-9225-5355C0BB23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21224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8E23B95-D147-415F-9225-5355C0BB23E5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1000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Прямоугольник 9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11" name="Скругленный прямоугольник 10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12" name="Скругленный прямоугольник 11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Прямоугольник 13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Прямоугольник 14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Прямоугольник 15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17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B2F424-6DA1-4FAB-B34F-7F10959E59E0}" type="datetime1">
              <a:rPr lang="ru-RU"/>
              <a:pPr>
                <a:defRPr/>
              </a:pPr>
              <a:t>29.07.2020</a:t>
            </a:fld>
            <a:endParaRPr lang="ru-RU"/>
          </a:p>
        </p:txBody>
      </p:sp>
      <p:sp>
        <p:nvSpPr>
          <p:cNvPr id="18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97535B50-B145-4AF4-827A-9EEE0F5850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D58BD6-2E3D-497E-AF3A-BA1C02D4FC47}" type="datetime1">
              <a:rPr lang="ru-RU"/>
              <a:pPr>
                <a:defRPr/>
              </a:pPr>
              <a:t>29.07.2020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3B5949-B70F-494D-89CC-C6C923400C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3003A0-7FA6-46B9-BC3C-10F69C5028AA}" type="datetime1">
              <a:rPr lang="ru-RU"/>
              <a:pPr>
                <a:defRPr/>
              </a:pPr>
              <a:t>29.07.2020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78866D-D571-424F-B4BB-088C7D292B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7D84B1-3110-4300-928F-E6565DE44CDC}" type="datetime1">
              <a:rPr lang="ru-RU"/>
              <a:pPr>
                <a:defRPr/>
              </a:pPr>
              <a:t>29.07.2020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40F16F-B139-48E2-902B-4BBF46B063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869F5F-5F43-427E-9CB2-52A6247E8B72}" type="datetime1">
              <a:rPr lang="ru-RU"/>
              <a:pPr>
                <a:defRPr/>
              </a:pPr>
              <a:t>29.07.2020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7E170C-C80D-4BE4-87E6-45A510E29B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6A7E43-B681-4B74-B125-A8617A6438C2}" type="datetime1">
              <a:rPr lang="ru-RU"/>
              <a:pPr>
                <a:defRPr/>
              </a:pPr>
              <a:t>29.07.2020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916EB0-0045-493F-B3CA-C804C708EB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7D65AD2-FED2-4C5C-BFF6-9E44B6974F88}" type="datetime1">
              <a:rPr lang="ru-RU"/>
              <a:pPr>
                <a:defRPr/>
              </a:pPr>
              <a:t>29.07.2020</a:t>
            </a:fld>
            <a:endParaRPr lang="ru-RU"/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254B0F2-B79F-41FB-9583-FD38F0226A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EB6095-D47E-4CC2-9733-8AFF926C607B}" type="datetime1">
              <a:rPr lang="ru-RU"/>
              <a:pPr>
                <a:defRPr/>
              </a:pPr>
              <a:t>29.07.2020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554E82-3867-4269-AF04-2F38063680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65B887-2332-4A24-96BF-67D642ECD852}" type="datetime1">
              <a:rPr lang="ru-RU"/>
              <a:pPr>
                <a:defRPr/>
              </a:pPr>
              <a:t>29.07.2020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61CD70-994E-4B4C-89F9-606BEED4BE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0969C8-E9AC-467C-9544-4E9D7ABDE0A9}" type="datetime1">
              <a:rPr lang="ru-RU"/>
              <a:pPr>
                <a:defRPr/>
              </a:pPr>
              <a:t>29.07.2020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13301E-0E92-483F-AA84-E454C61B5E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C767C0-C4E6-4062-A6E7-71A114ED4CFB}" type="datetime1">
              <a:rPr lang="ru-RU"/>
              <a:pPr>
                <a:defRPr/>
              </a:pPr>
              <a:t>29.07.2020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DD5DFC-06CA-4E37-8C0E-09E3C6B54E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039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40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fld id="{EC4458C4-70AE-4560-942F-EBD1EE60F3B2}" type="datetime1">
              <a:rPr lang="ru-RU"/>
              <a:pPr>
                <a:defRPr/>
              </a:pPr>
              <a:t>29.07.2020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46C1056-77C7-4A2C-AD64-88883D86A2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2" r:id="rId1"/>
    <p:sldLayoutId id="2147483904" r:id="rId2"/>
    <p:sldLayoutId id="2147483905" r:id="rId3"/>
    <p:sldLayoutId id="2147483906" r:id="rId4"/>
    <p:sldLayoutId id="2147483913" r:id="rId5"/>
    <p:sldLayoutId id="2147483914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▫"/>
        <a:defRPr sz="2000" kern="1200">
          <a:solidFill>
            <a:srgbClr val="A04DA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214290"/>
            <a:ext cx="8353176" cy="3574750"/>
          </a:xfrm>
        </p:spPr>
        <p:txBody>
          <a:bodyPr rtlCol="0" anchor="ctr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800" b="1" i="1" dirty="0">
                <a:solidFill>
                  <a:schemeClr val="bg1">
                    <a:lumMod val="75000"/>
                    <a:lumOff val="25000"/>
                  </a:schemeClr>
                </a:solidFill>
                <a:latin typeface="Georgia" pitchFamily="18" charset="0"/>
              </a:rPr>
              <a:t/>
            </a:r>
            <a:br>
              <a:rPr lang="ru-RU" sz="3800" b="1" i="1" dirty="0">
                <a:solidFill>
                  <a:schemeClr val="bg1">
                    <a:lumMod val="75000"/>
                    <a:lumOff val="25000"/>
                  </a:schemeClr>
                </a:solidFill>
                <a:latin typeface="Georgia" pitchFamily="18" charset="0"/>
              </a:rPr>
            </a:br>
            <a:r>
              <a:rPr lang="ru-RU" sz="2400" b="1" i="1" dirty="0">
                <a:solidFill>
                  <a:schemeClr val="bg1">
                    <a:lumMod val="75000"/>
                    <a:lumOff val="25000"/>
                  </a:schemeClr>
                </a:solidFill>
                <a:latin typeface="Georgia" pitchFamily="18" charset="0"/>
              </a:rPr>
              <a:t>Основные подходы </a:t>
            </a:r>
            <a:br>
              <a:rPr lang="ru-RU" sz="2400" b="1" i="1" dirty="0">
                <a:solidFill>
                  <a:schemeClr val="bg1">
                    <a:lumMod val="75000"/>
                    <a:lumOff val="25000"/>
                  </a:schemeClr>
                </a:solidFill>
                <a:latin typeface="Georgia" pitchFamily="18" charset="0"/>
              </a:rPr>
            </a:br>
            <a:r>
              <a:rPr lang="ru-RU" sz="2400" b="1" i="1" dirty="0">
                <a:solidFill>
                  <a:schemeClr val="bg1">
                    <a:lumMod val="75000"/>
                    <a:lumOff val="25000"/>
                  </a:schemeClr>
                </a:solidFill>
                <a:latin typeface="Georgia" pitchFamily="18" charset="0"/>
              </a:rPr>
              <a:t>к разработке  новой «сквозной» Организационно-технологической модели проведения этапов </a:t>
            </a:r>
            <a:br>
              <a:rPr lang="ru-RU" sz="2400" b="1" i="1" dirty="0">
                <a:solidFill>
                  <a:schemeClr val="bg1">
                    <a:lumMod val="75000"/>
                    <a:lumOff val="25000"/>
                  </a:schemeClr>
                </a:solidFill>
                <a:latin typeface="Georgia" pitchFamily="18" charset="0"/>
              </a:rPr>
            </a:br>
            <a:r>
              <a:rPr lang="ru-RU" sz="2400" b="1" i="1" dirty="0">
                <a:solidFill>
                  <a:schemeClr val="bg1">
                    <a:lumMod val="75000"/>
                    <a:lumOff val="25000"/>
                  </a:schemeClr>
                </a:solidFill>
                <a:latin typeface="Georgia" pitchFamily="18" charset="0"/>
              </a:rPr>
              <a:t>всероссийской олимпиады школьников </a:t>
            </a:r>
            <a:br>
              <a:rPr lang="ru-RU" sz="2400" b="1" i="1" dirty="0">
                <a:solidFill>
                  <a:schemeClr val="bg1">
                    <a:lumMod val="75000"/>
                    <a:lumOff val="25000"/>
                  </a:schemeClr>
                </a:solidFill>
                <a:latin typeface="Georgia" pitchFamily="18" charset="0"/>
              </a:rPr>
            </a:br>
            <a:r>
              <a:rPr lang="ru-RU" sz="2400" b="1" i="1" dirty="0">
                <a:solidFill>
                  <a:schemeClr val="bg1">
                    <a:lumMod val="75000"/>
                    <a:lumOff val="25000"/>
                  </a:schemeClr>
                </a:solidFill>
                <a:latin typeface="Georgia" pitchFamily="18" charset="0"/>
              </a:rPr>
              <a:t>в Свердловской области</a:t>
            </a:r>
            <a:br>
              <a:rPr lang="ru-RU" sz="2400" b="1" i="1" dirty="0">
                <a:solidFill>
                  <a:schemeClr val="bg1">
                    <a:lumMod val="75000"/>
                    <a:lumOff val="25000"/>
                  </a:schemeClr>
                </a:solidFill>
                <a:latin typeface="Georgia" pitchFamily="18" charset="0"/>
              </a:rPr>
            </a:br>
            <a:r>
              <a:rPr lang="ru-RU" sz="2400" b="1" i="1" dirty="0">
                <a:solidFill>
                  <a:schemeClr val="bg1">
                    <a:lumMod val="75000"/>
                    <a:lumOff val="25000"/>
                  </a:schemeClr>
                </a:solidFill>
                <a:latin typeface="Georgia" pitchFamily="18" charset="0"/>
              </a:rPr>
              <a:t> </a:t>
            </a:r>
            <a:br>
              <a:rPr lang="ru-RU" sz="2400" b="1" i="1" dirty="0">
                <a:solidFill>
                  <a:schemeClr val="bg1">
                    <a:lumMod val="75000"/>
                    <a:lumOff val="25000"/>
                  </a:schemeClr>
                </a:solidFill>
                <a:latin typeface="Georgia" pitchFamily="18" charset="0"/>
              </a:rPr>
            </a:br>
            <a:r>
              <a:rPr lang="ru-RU" sz="3800" b="1" i="1" dirty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</a:br>
            <a:endParaRPr lang="ru-RU" sz="1800" b="1" i="1" dirty="0">
              <a:solidFill>
                <a:schemeClr val="tx1"/>
              </a:solidFill>
              <a:latin typeface="Georgia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4797152"/>
            <a:ext cx="1388537" cy="1157114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4653136"/>
            <a:ext cx="1252684" cy="1296144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4725144"/>
            <a:ext cx="1764194" cy="1254538"/>
          </a:xfrm>
          <a:prstGeom prst="rect">
            <a:avLst/>
          </a:prstGeom>
        </p:spPr>
      </p:pic>
      <p:pic>
        <p:nvPicPr>
          <p:cNvPr id="8" name="Рисунок 7" descr="D:\Антонова\Для личного пользования\картинки для программ\1_0.gif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581128"/>
            <a:ext cx="1368152" cy="1441574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21A93E18-6960-446D-88C9-D2FBE931598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5202" y="4125953"/>
            <a:ext cx="1273613" cy="1940157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857256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Организационно-технологическая модель </a:t>
            </a:r>
            <a:r>
              <a:rPr lang="ru-RU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ВсОШ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Этапы разработки и реализации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14488"/>
            <a:ext cx="8363272" cy="4500594"/>
          </a:xfrm>
        </p:spPr>
        <p:txBody>
          <a:bodyPr/>
          <a:lstStyle/>
          <a:p>
            <a:pPr>
              <a:buNone/>
            </a:pPr>
            <a:r>
              <a:rPr lang="ru-RU" sz="1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Школы подготовки к олимпиадам</a:t>
            </a:r>
          </a:p>
          <a:p>
            <a:pPr>
              <a:buNone/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2020-2021 учебный год</a:t>
            </a:r>
          </a:p>
          <a:p>
            <a:pPr>
              <a:buNone/>
            </a:pP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8288" indent="-158750">
              <a:buNone/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Подготовка проекта комплексной  программы организации и проведения профильных смен и интенсивных Школ подготовки к олимпиадам  по 24 предметам. </a:t>
            </a:r>
            <a:r>
              <a:rPr lang="ru-RU" sz="16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r">
              <a:buNone/>
            </a:pPr>
            <a:r>
              <a:rPr lang="ru-RU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15 сентября 2020 г.</a:t>
            </a:r>
          </a:p>
          <a:p>
            <a:pPr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Проведение  круглогодичных Школ подготовки (3 смены), в том числе, на базе                            ЗОЦ «Таватуй» для участников с высоким уровнем достижений.</a:t>
            </a:r>
          </a:p>
          <a:p>
            <a:pPr algn="r">
              <a:buNone/>
            </a:pPr>
            <a:r>
              <a:rPr lang="ru-RU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Октябрь 2020 г., январь, март/апрель 2021 г.</a:t>
            </a:r>
          </a:p>
          <a:p>
            <a:pPr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Проведение интенсивных Школ подготовки для  участников, прошедших на  заключительный этап.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r">
              <a:buNone/>
            </a:pPr>
            <a:r>
              <a:rPr lang="ru-RU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Март /апрель 2021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40F16F-B139-48E2-902B-4BBF46B063BF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857256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Организационно-технологическая модель </a:t>
            </a:r>
            <a:r>
              <a:rPr lang="ru-RU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ВсОШ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Этапы разработки и реализации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6742" y="1844824"/>
            <a:ext cx="8579296" cy="4214842"/>
          </a:xfrm>
        </p:spPr>
        <p:txBody>
          <a:bodyPr/>
          <a:lstStyle/>
          <a:p>
            <a:pPr>
              <a:buNone/>
            </a:pPr>
            <a:r>
              <a:rPr lang="ru-RU" sz="1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работы с педагогами</a:t>
            </a:r>
          </a:p>
          <a:p>
            <a:pPr>
              <a:buNone/>
            </a:pP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2020-2021 учебный год </a:t>
            </a:r>
          </a:p>
          <a:p>
            <a:pPr marL="269875" indent="-182563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Проведение профильных олимпиадных курсов повышения квалификации педагогов по предметам математика, информатика, физика, астрономия, химия,  биология с приглашением федеральных экспертов.  </a:t>
            </a:r>
          </a:p>
          <a:p>
            <a:pPr marL="109537" indent="0" algn="r">
              <a:buNone/>
            </a:pPr>
            <a:r>
              <a:rPr lang="ru-RU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Организация  дополнительных профессиональных программ (ДПП)   и  семинаров по вопросам  подготовки школьников к олимпиадам  на базе ГАОУ ДПО «Институт развития образования». </a:t>
            </a:r>
          </a:p>
          <a:p>
            <a:pPr algn="r">
              <a:buNone/>
            </a:pPr>
            <a:r>
              <a:rPr lang="ru-RU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Проведение семинара–совещания региональных и окружных предметно-методических комиссий «Методология и методика разработки олимпиадных заданий и критериев оценивания, преемственность заданий школьного и муниципального этапов».  </a:t>
            </a:r>
          </a:p>
          <a:p>
            <a:pPr algn="r">
              <a:buNone/>
            </a:pPr>
            <a:r>
              <a:rPr lang="ru-RU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</a:p>
          <a:p>
            <a:pPr>
              <a:buNone/>
            </a:pPr>
            <a:endParaRPr lang="ru-RU" sz="1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40F16F-B139-48E2-902B-4BBF46B063BF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E9C274A-7DA8-40B1-8E50-6E2FF56742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40F16F-B139-48E2-902B-4BBF46B063BF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1AB379AD-B943-443A-8262-A7F0351F3707}"/>
              </a:ext>
            </a:extLst>
          </p:cNvPr>
          <p:cNvSpPr txBox="1">
            <a:spLocks/>
          </p:cNvSpPr>
          <p:nvPr/>
        </p:nvSpPr>
        <p:spPr bwMode="auto">
          <a:xfrm>
            <a:off x="251520" y="510827"/>
            <a:ext cx="5796136" cy="6381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9pPr>
          </a:lstStyle>
          <a:p>
            <a:pPr algn="ctr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Структура регионального олимпиадного центра</a:t>
            </a:r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84908FE8-7E07-4A6F-97B1-83A64EBF05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1196752"/>
            <a:ext cx="8406680" cy="5135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30564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Объект 4"/>
          <p:cNvSpPr>
            <a:spLocks noGrp="1"/>
          </p:cNvSpPr>
          <p:nvPr>
            <p:ph idx="1"/>
          </p:nvPr>
        </p:nvSpPr>
        <p:spPr>
          <a:xfrm>
            <a:off x="467544" y="1196752"/>
            <a:ext cx="8278813" cy="5253041"/>
          </a:xfrm>
        </p:spPr>
        <p:txBody>
          <a:bodyPr>
            <a:normAutofit fontScale="25000" lnSpcReduction="20000"/>
          </a:bodyPr>
          <a:lstStyle/>
          <a:p>
            <a:pPr marL="0" lvl="0" indent="0" eaLnBrk="1" hangingPunct="1">
              <a:spcBef>
                <a:spcPct val="0"/>
              </a:spcBef>
              <a:buClrTx/>
              <a:buNone/>
            </a:pPr>
            <a:endParaRPr lang="ru-RU" sz="2600" b="1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268288" indent="-268288" eaLnBrk="1" hangingPunct="1">
              <a:lnSpc>
                <a:spcPct val="110000"/>
              </a:lnSpc>
              <a:spcBef>
                <a:spcPct val="0"/>
              </a:spcBef>
              <a:buClrTx/>
            </a:pPr>
            <a:r>
              <a:rPr lang="ru-RU" sz="6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Свердловская область  с 2013 по 2020 год сохраняет позиции в рейтинге 12 регионов РФ – лидеров олимпиадного движения:</a:t>
            </a:r>
          </a:p>
          <a:p>
            <a:pPr marL="715963" lvl="0" indent="0">
              <a:lnSpc>
                <a:spcPct val="110000"/>
              </a:lnSpc>
              <a:spcBef>
                <a:spcPct val="0"/>
              </a:spcBef>
              <a:buClrTx/>
              <a:buNone/>
            </a:pPr>
            <a:r>
              <a:rPr lang="ru-RU" sz="6400" b="1" i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* </a:t>
            </a:r>
            <a:r>
              <a:rPr lang="ru-RU" sz="6400" b="1" i="1" u="sng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 количеству участников на всех этапах</a:t>
            </a:r>
            <a:r>
              <a:rPr lang="ru-RU" sz="6400" b="1" i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</a:p>
          <a:p>
            <a:pPr marL="715963" lvl="0" indent="0">
              <a:lnSpc>
                <a:spcPct val="110000"/>
              </a:lnSpc>
              <a:spcBef>
                <a:spcPct val="0"/>
              </a:spcBef>
              <a:buClrTx/>
              <a:buNone/>
            </a:pPr>
            <a:r>
              <a:rPr lang="ru-RU" sz="64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2019-2020 учебный год </a:t>
            </a:r>
          </a:p>
          <a:p>
            <a:pPr marL="715963" lvl="0" indent="0">
              <a:lnSpc>
                <a:spcPct val="110000"/>
              </a:lnSpc>
              <a:spcBef>
                <a:spcPct val="0"/>
              </a:spcBef>
              <a:buClrTx/>
              <a:buNone/>
            </a:pPr>
            <a:r>
              <a:rPr lang="ru-RU" sz="6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школьный этап – 192 660 участников</a:t>
            </a:r>
          </a:p>
          <a:p>
            <a:pPr marL="715963" lvl="0" indent="0">
              <a:lnSpc>
                <a:spcPct val="110000"/>
              </a:lnSpc>
              <a:spcBef>
                <a:spcPct val="0"/>
              </a:spcBef>
              <a:buClrTx/>
              <a:buNone/>
            </a:pPr>
            <a:r>
              <a:rPr lang="ru-RU" sz="6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муниципальный этап – 47 613 участников </a:t>
            </a:r>
            <a:endParaRPr lang="ru-RU" sz="6400" dirty="0">
              <a:solidFill>
                <a:srgbClr val="FF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715963" lvl="0" indent="0">
              <a:lnSpc>
                <a:spcPct val="110000"/>
              </a:lnSpc>
              <a:spcBef>
                <a:spcPct val="0"/>
              </a:spcBef>
              <a:buClrTx/>
              <a:buNone/>
            </a:pPr>
            <a:r>
              <a:rPr lang="ru-RU" sz="6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региональный этап –  1990 участников</a:t>
            </a:r>
          </a:p>
          <a:p>
            <a:pPr marL="715963" lvl="0" indent="0">
              <a:lnSpc>
                <a:spcPct val="110000"/>
              </a:lnSpc>
              <a:spcBef>
                <a:spcPct val="0"/>
              </a:spcBef>
              <a:buClrTx/>
              <a:buNone/>
            </a:pPr>
            <a:r>
              <a:rPr lang="ru-RU" sz="6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заключительный  этап – 90 участников</a:t>
            </a:r>
          </a:p>
          <a:p>
            <a:pPr marL="715963" lvl="0" indent="0">
              <a:lnSpc>
                <a:spcPct val="110000"/>
              </a:lnSpc>
              <a:spcBef>
                <a:spcPct val="0"/>
              </a:spcBef>
              <a:buClrTx/>
              <a:buNone/>
            </a:pPr>
            <a:endParaRPr lang="ru-RU" sz="4400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715963" lvl="0" indent="0">
              <a:lnSpc>
                <a:spcPct val="110000"/>
              </a:lnSpc>
              <a:spcBef>
                <a:spcPct val="0"/>
              </a:spcBef>
              <a:buClrTx/>
              <a:buNone/>
            </a:pPr>
            <a:r>
              <a:rPr lang="ru-RU" sz="6400" b="1" i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* </a:t>
            </a:r>
            <a:r>
              <a:rPr lang="ru-RU" sz="6400" b="1" i="1" u="sng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 количеству  олимпиадных предметов:</a:t>
            </a:r>
          </a:p>
          <a:p>
            <a:pPr marL="715963" lvl="0" indent="0">
              <a:lnSpc>
                <a:spcPct val="110000"/>
              </a:lnSpc>
              <a:spcBef>
                <a:spcPct val="0"/>
              </a:spcBef>
              <a:buClrTx/>
              <a:buNone/>
            </a:pPr>
            <a:r>
              <a:rPr lang="ru-RU" sz="6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региональный  этап олимпиады</a:t>
            </a:r>
            <a:r>
              <a:rPr lang="ru-RU" sz="64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6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проводится</a:t>
            </a:r>
            <a:r>
              <a:rPr lang="ru-RU" sz="64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6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  24  предметам </a:t>
            </a:r>
          </a:p>
          <a:p>
            <a:pPr marL="715963" lvl="0" indent="0">
              <a:lnSpc>
                <a:spcPct val="110000"/>
              </a:lnSpc>
              <a:spcBef>
                <a:spcPct val="0"/>
              </a:spcBef>
              <a:buClrTx/>
              <a:buNone/>
            </a:pPr>
            <a:r>
              <a:rPr lang="ru-RU" sz="6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участие  в заключительном этапе по  24 предметам</a:t>
            </a:r>
          </a:p>
          <a:p>
            <a:pPr marL="715963" lvl="0" indent="0">
              <a:lnSpc>
                <a:spcPct val="110000"/>
              </a:lnSpc>
              <a:spcBef>
                <a:spcPct val="0"/>
              </a:spcBef>
              <a:buClrTx/>
              <a:buNone/>
            </a:pPr>
            <a:endParaRPr lang="ru-RU" sz="4400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715963" lvl="0" indent="0">
              <a:lnSpc>
                <a:spcPct val="110000"/>
              </a:lnSpc>
              <a:spcBef>
                <a:spcPct val="0"/>
              </a:spcBef>
              <a:buClrTx/>
              <a:buNone/>
            </a:pPr>
            <a:r>
              <a:rPr lang="ru-RU" sz="64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* </a:t>
            </a:r>
            <a:r>
              <a:rPr lang="ru-RU" sz="6400" b="1" i="1" u="sng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 количеству  победителей, призеров и эффективности участия  в заключительном этапе </a:t>
            </a:r>
            <a:r>
              <a:rPr lang="ru-RU" sz="6400" b="1" i="1" u="sng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ВсОШ</a:t>
            </a:r>
            <a:r>
              <a:rPr lang="ru-RU" sz="6400" b="1" i="1" u="sng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</a:p>
          <a:p>
            <a:pPr marL="0" lvl="0" indent="0">
              <a:lnSpc>
                <a:spcPct val="110000"/>
              </a:lnSpc>
              <a:spcBef>
                <a:spcPct val="0"/>
              </a:spcBef>
              <a:buClrTx/>
              <a:buNone/>
            </a:pPr>
            <a:endParaRPr lang="ru-RU" sz="6400" b="1" i="1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268288" indent="-268288">
              <a:lnSpc>
                <a:spcPct val="110000"/>
              </a:lnSpc>
              <a:spcBef>
                <a:spcPct val="0"/>
              </a:spcBef>
              <a:buClrTx/>
            </a:pPr>
            <a:r>
              <a:rPr lang="ru-RU" sz="6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Система поощрения для победителей олимпиады - премия Губернатора Свердловской области для учащихся:</a:t>
            </a:r>
          </a:p>
          <a:p>
            <a:pPr marL="715963" indent="0">
              <a:lnSpc>
                <a:spcPct val="110000"/>
              </a:lnSpc>
              <a:spcBef>
                <a:spcPct val="0"/>
              </a:spcBef>
              <a:buClrTx/>
              <a:buNone/>
            </a:pPr>
            <a:endParaRPr lang="ru-RU" sz="6400" dirty="0">
              <a:latin typeface="Times New Roman" pitchFamily="18" charset="0"/>
              <a:cs typeface="Times New Roman" pitchFamily="18" charset="0"/>
            </a:endParaRPr>
          </a:p>
          <a:p>
            <a:pPr marL="715963" indent="0">
              <a:lnSpc>
                <a:spcPct val="110000"/>
              </a:lnSpc>
              <a:spcBef>
                <a:spcPct val="0"/>
              </a:spcBef>
              <a:buClrTx/>
              <a:buNone/>
            </a:pP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* денежное поощрение победителей  регионального этапа, победителей и призеров заключительного этапа </a:t>
            </a:r>
            <a:r>
              <a:rPr lang="ru-RU" sz="6400" dirty="0" err="1">
                <a:latin typeface="Times New Roman" pitchFamily="18" charset="0"/>
                <a:cs typeface="Times New Roman" pitchFamily="18" charset="0"/>
              </a:rPr>
              <a:t>ВсОШ</a:t>
            </a: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 с 2020-2021 учебного года  (Указ Губернатора Свердловской области  № 326-УГ от 18 июня 2020 года).</a:t>
            </a:r>
            <a:endParaRPr lang="ru-RU" sz="6400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lvl="0" indent="0">
              <a:lnSpc>
                <a:spcPct val="120000"/>
              </a:lnSpc>
              <a:spcBef>
                <a:spcPct val="0"/>
              </a:spcBef>
              <a:buClrTx/>
              <a:buNone/>
            </a:pPr>
            <a:endParaRPr lang="ru-RU" b="1" i="1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ru-RU" b="1" dirty="0"/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ru-RU" dirty="0"/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ru-RU" dirty="0"/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ru-RU" dirty="0"/>
              <a:t> </a:t>
            </a:r>
          </a:p>
        </p:txBody>
      </p:sp>
      <p:sp>
        <p:nvSpPr>
          <p:cNvPr id="6174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ru-RU" dirty="0"/>
              <a:t>2</a:t>
            </a:r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539552" y="620688"/>
            <a:ext cx="8229600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9pPr>
          </a:lstStyle>
          <a:p>
            <a:r>
              <a:rPr lang="ru-RU" sz="2400" b="1" u="sng" dirty="0">
                <a:latin typeface="Times New Roman" pitchFamily="18" charset="0"/>
                <a:cs typeface="Times New Roman" pitchFamily="18" charset="0"/>
              </a:rPr>
              <a:t>Достижения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642918"/>
            <a:ext cx="8229600" cy="857256"/>
          </a:xfrm>
        </p:spPr>
        <p:txBody>
          <a:bodyPr/>
          <a:lstStyle/>
          <a:p>
            <a:pPr lvl="0"/>
            <a:r>
              <a:rPr lang="ru-RU" b="1" i="1" u="sng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i="1" u="sng" dirty="0">
                <a:latin typeface="Times New Roman" pitchFamily="18" charset="0"/>
                <a:cs typeface="Times New Roman" pitchFamily="18" charset="0"/>
              </a:rPr>
            </a:br>
            <a:r>
              <a:rPr lang="ru-RU" sz="2300" b="1" u="sng" dirty="0">
                <a:latin typeface="Times New Roman" pitchFamily="18" charset="0"/>
                <a:cs typeface="Times New Roman" pitchFamily="18" charset="0"/>
              </a:rPr>
              <a:t>Общие проблемы  организации и проведения всероссийской олимпиады школьников в Свердловской области</a:t>
            </a:r>
            <a:r>
              <a:rPr lang="ru-RU" sz="2300" dirty="0"/>
              <a:t/>
            </a:r>
            <a:br>
              <a:rPr lang="ru-RU" sz="2300" dirty="0"/>
            </a:br>
            <a:endParaRPr lang="ru-RU" sz="23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844824"/>
            <a:ext cx="8640960" cy="4392488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1. Отсутствие  системного информационного и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PR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-сопровождения  на всех этапах проведения олимпиады.</a:t>
            </a:r>
          </a:p>
          <a:p>
            <a:pPr>
              <a:lnSpc>
                <a:spcPct val="80000"/>
              </a:lnSpc>
              <a:spcBef>
                <a:spcPts val="0"/>
              </a:spcBef>
              <a:buNone/>
            </a:pP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2. Отсутствие  РЭСУ- региональной электронной системы учета участников муниципального и регионального этапов олимпиады (далее – РЭСУ).</a:t>
            </a:r>
          </a:p>
          <a:p>
            <a:pPr>
              <a:lnSpc>
                <a:spcPct val="80000"/>
              </a:lnSpc>
              <a:spcBef>
                <a:spcPts val="0"/>
              </a:spcBef>
              <a:buNone/>
            </a:pP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3. Недостаточный  уровень  преемственности между заданиями школьного, муниципального и регионального этапов. </a:t>
            </a:r>
          </a:p>
          <a:p>
            <a:pPr>
              <a:lnSpc>
                <a:spcPct val="80000"/>
              </a:lnSpc>
              <a:spcBef>
                <a:spcPts val="0"/>
              </a:spcBef>
              <a:buNone/>
            </a:pP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4. Снижение интереса обучающихся к  всероссийской олимпиаде школьников  (сложность олимпиадных заданий, необходимость системной и углубленной  подготовки,  возрастающее количество конкурсных мероприятий разного уровня).</a:t>
            </a:r>
          </a:p>
          <a:p>
            <a:pPr>
              <a:lnSpc>
                <a:spcPct val="80000"/>
              </a:lnSpc>
              <a:spcBef>
                <a:spcPts val="0"/>
              </a:spcBef>
              <a:buNone/>
            </a:pP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5. Недостаточная  мотивационная поддержка  педагогов, занимающихся подготовкой школьников к олимпиадам. </a:t>
            </a:r>
          </a:p>
          <a:p>
            <a:pPr>
              <a:lnSpc>
                <a:spcPct val="80000"/>
              </a:lnSpc>
              <a:spcBef>
                <a:spcPts val="0"/>
              </a:spcBef>
              <a:buNone/>
            </a:pP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6. Недостаточный уровень профессиональной  подготовки педагогов к работе с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олимпиадниками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80000"/>
              </a:lnSpc>
              <a:spcBef>
                <a:spcPts val="0"/>
              </a:spcBef>
              <a:buNone/>
            </a:pP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7.  Отсутствие комплексной   подготовки школьников  к муниципальному и региональному этапам  олимпиады.</a:t>
            </a: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40F16F-B139-48E2-902B-4BBF46B063BF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74493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11116"/>
            <a:ext cx="8229600" cy="500066"/>
          </a:xfrm>
        </p:spPr>
        <p:txBody>
          <a:bodyPr/>
          <a:lstStyle/>
          <a:p>
            <a:r>
              <a:rPr lang="en-US" sz="2400" b="1" u="sng" dirty="0"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ru-RU" sz="2400" b="1" u="sng" dirty="0">
                <a:latin typeface="Times New Roman" pitchFamily="18" charset="0"/>
                <a:cs typeface="Times New Roman" pitchFamily="18" charset="0"/>
              </a:rPr>
              <a:t>Управление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111182"/>
            <a:ext cx="8765112" cy="5216540"/>
          </a:xfrm>
        </p:spPr>
        <p:txBody>
          <a:bodyPr/>
          <a:lstStyle/>
          <a:p>
            <a:pPr>
              <a:buNone/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-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 новой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«сквозной»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организационно-технологической модели управления этапами проведения ВсОШ  в Свердловской области.  Корректировка  нормативной базы,  определение необходимого  ресурсного обеспечения и финансовых условий.</a:t>
            </a:r>
          </a:p>
          <a:p>
            <a:pPr>
              <a:buNone/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</a:t>
            </a:r>
          </a:p>
          <a:p>
            <a:pPr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2020-2021 учебный год</a:t>
            </a:r>
          </a:p>
          <a:p>
            <a:pPr marL="447675" indent="-338138">
              <a:spcBef>
                <a:spcPts val="0"/>
              </a:spcBef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1.1 разработать  проект организационно-функциональной  структуры проведения этапов 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ВсОШ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447675" indent="0">
              <a:spcBef>
                <a:spcPts val="0"/>
              </a:spcBef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созданию регионального олимпиадного центра,  окружных предметно-методических комиссий по 24 предметам в управленческих  округах  на базе определенных образовательных организаций из представителей муниципалитетов округа;</a:t>
            </a:r>
          </a:p>
          <a:p>
            <a:pPr marL="447675" indent="-360363">
              <a:spcBef>
                <a:spcPts val="0"/>
              </a:spcBef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1.2  разработать единые  «сквозные» количественные и качественные показатели мониторинга проведения  муниципального этапа 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ВсОШ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447675" indent="-338138">
              <a:spcBef>
                <a:spcPts val="0"/>
              </a:spcBef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1.3. разработать цикл семинаров/совещаний с руководителями МОУО по внедрению и функционированию новой модели управления; </a:t>
            </a:r>
          </a:p>
          <a:p>
            <a:pPr marL="447675" indent="-338138">
              <a:spcBef>
                <a:spcPts val="0"/>
              </a:spcBef>
              <a:buNone/>
            </a:pP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47675" indent="-338138">
              <a:spcBef>
                <a:spcPts val="0"/>
              </a:spcBef>
              <a:buNone/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2021-2022 учебный год</a:t>
            </a:r>
          </a:p>
          <a:p>
            <a:pPr marL="447675" indent="-338138">
              <a:spcBef>
                <a:spcPts val="0"/>
              </a:spcBef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1.4  организовать независимую экспертизу проекта, утвердить приказом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МОиМП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  организационно-технологическую модель  проведения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ВсОШ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Свердловской области, представить педагогическому сообществу;</a:t>
            </a:r>
          </a:p>
          <a:p>
            <a:pPr marL="447675" indent="-338138">
              <a:spcBef>
                <a:spcPts val="0"/>
              </a:spcBef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1.5  организовать проведение   школьного этапа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ВсОШ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в соответствии с организационно-технологической моделью (единые задания школьного этапа в каждой группе муниципалитетов,  единые сроки проведения школьного этапа).</a:t>
            </a:r>
          </a:p>
          <a:p>
            <a:pPr>
              <a:lnSpc>
                <a:spcPct val="80000"/>
              </a:lnSpc>
              <a:spcBef>
                <a:spcPts val="0"/>
              </a:spcBef>
              <a:buNone/>
            </a:pPr>
            <a:endParaRPr lang="ru-RU" sz="1400" dirty="0"/>
          </a:p>
          <a:p>
            <a:endParaRPr lang="ru-RU" sz="1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40F16F-B139-48E2-902B-4BBF46B063BF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428628"/>
          </a:xfrm>
        </p:spPr>
        <p:txBody>
          <a:bodyPr/>
          <a:lstStyle/>
          <a:p>
            <a:r>
              <a:rPr lang="en-US" sz="2400" b="1" u="sng" dirty="0">
                <a:latin typeface="Times New Roman" pitchFamily="18" charset="0"/>
                <a:cs typeface="Times New Roman" pitchFamily="18" charset="0"/>
              </a:rPr>
              <a:t>II.</a:t>
            </a:r>
            <a:r>
              <a:rPr lang="ru-RU" sz="2400" b="1" u="sng" dirty="0">
                <a:latin typeface="Times New Roman" pitchFamily="18" charset="0"/>
                <a:cs typeface="Times New Roman" pitchFamily="18" charset="0"/>
              </a:rPr>
              <a:t> Содержание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142984"/>
            <a:ext cx="8756526" cy="5454368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/>
          <a:lstStyle/>
          <a:p>
            <a:pPr>
              <a:buNone/>
            </a:pP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Цель - 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обеспечение необходимого  уровня  преемственности  заданий школьного и муниципального этапов ВсОШ.</a:t>
            </a:r>
          </a:p>
          <a:p>
            <a:pPr>
              <a:buNone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Задачи:</a:t>
            </a:r>
          </a:p>
          <a:p>
            <a:pPr>
              <a:buNone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2020-2021 учебный  год</a:t>
            </a:r>
          </a:p>
          <a:p>
            <a:pPr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2.1 МПМК  обеспечить  разработку  единых заданий  школьного этапа с учетом рекомендаций ЦПМК  и единых Требований к проведению этапов олимпиады; </a:t>
            </a:r>
            <a:r>
              <a:rPr lang="ru-RU" sz="1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2.2 провести выборочно, по согласованию с МОУО, экспертизу заданий школьного этапа ВсОШ;</a:t>
            </a:r>
          </a:p>
          <a:p>
            <a:pPr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2.3 организовать независимую экспертизу заданий муниципального этапа ВсОШ;</a:t>
            </a:r>
          </a:p>
          <a:p>
            <a:pPr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2.4  провести  мониторинг уровня выполнения заданий  муниципального этапа ВсОШ; </a:t>
            </a:r>
          </a:p>
          <a:p>
            <a:pPr>
              <a:buNone/>
            </a:pP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2021-2022 учебный  год</a:t>
            </a:r>
          </a:p>
          <a:p>
            <a:pPr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2.5  разработать   регламент и  циклограмму   деятельности   региональных и окружных  предметно-методических комиссий, а также алгоритм их взаимодействия;</a:t>
            </a:r>
            <a:endParaRPr lang="ru-RU" sz="16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2.6  провести  ротацию/оптимизацию состава региональных и окружных  предметно-методических комиссий с учетом новой модели управления;</a:t>
            </a:r>
            <a:endParaRPr lang="ru-RU" sz="1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2.7  подготовить проект  проведения  школьного  этапа  в дистанционном формате  с  учетом специфики предметов, технических условий  и возможностей муниципалитетов.</a:t>
            </a:r>
          </a:p>
          <a:p>
            <a:pPr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>
              <a:buNone/>
            </a:pP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400" dirty="0"/>
          </a:p>
          <a:p>
            <a:endParaRPr lang="ru-RU" sz="1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40F16F-B139-48E2-902B-4BBF46B063BF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500066"/>
          </a:xfrm>
        </p:spPr>
        <p:txBody>
          <a:bodyPr/>
          <a:lstStyle/>
          <a:p>
            <a:r>
              <a:rPr lang="en-US" sz="2400" b="1" u="sng" dirty="0">
                <a:latin typeface="Times New Roman" pitchFamily="18" charset="0"/>
                <a:cs typeface="Times New Roman" pitchFamily="18" charset="0"/>
              </a:rPr>
              <a:t>III.</a:t>
            </a:r>
            <a:r>
              <a:rPr lang="ru-RU" sz="2400" b="1" u="sng" dirty="0">
                <a:latin typeface="Times New Roman" pitchFamily="18" charset="0"/>
                <a:cs typeface="Times New Roman" pitchFamily="18" charset="0"/>
              </a:rPr>
              <a:t> Организация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052736"/>
            <a:ext cx="8496944" cy="5359416"/>
          </a:xfrm>
        </p:spPr>
        <p:txBody>
          <a:bodyPr/>
          <a:lstStyle/>
          <a:p>
            <a:pPr>
              <a:buNone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Цель  - 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обеспечение  выполнения  Порядка проведения ВсОШ на всех этапах проведения,   требований Центрального Оргкомитета олимпиады, центральных предметно-методических комиссий   ВсОШ</a:t>
            </a:r>
          </a:p>
          <a:p>
            <a:pPr>
              <a:buNone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Задачи</a:t>
            </a:r>
          </a:p>
          <a:p>
            <a:pPr>
              <a:buNone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2020-2021 учебный год</a:t>
            </a:r>
          </a:p>
          <a:p>
            <a:pPr>
              <a:lnSpc>
                <a:spcPct val="90000"/>
              </a:lnSpc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3.1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оптимизировать формы отчетности школьного и  муниципального этапов ВсОШ с учетом целесообразности и  информативности;</a:t>
            </a:r>
            <a:endParaRPr lang="ru-RU" sz="16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3.2 разработать общую схему проведения процедурных составляющих ВсОШ на школьном и муниципальном этапах: разбор заданий (в том числе, с использованием дистанционных форм), показ работ, апелляция; апробировать дистанционную схему разбора заданий   на муниципальном этапе ВсОШ (выборочно, по согласованию с МОУО);</a:t>
            </a:r>
            <a:r>
              <a:rPr lang="ru-RU" sz="1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90000"/>
              </a:lnSpc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3.3 организовать выезды на  муниципальный этапы 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ВсОШ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с целью экспертизы проведения разбора заданий, показа работ, апелляции; обсуждения  с  участниками олимпиады, педагогами и руководителями  МОУО  перспектив  развития олимпиадного движения в Свердловской области;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6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3.4 обеспечить условия  для  увеличения в 2 раза количества участников регионального этапа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ВсОШ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16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3.5 обеспечить качественную подготовку   участников  к региональному и  заключительному этапам ВсОШ  через проведение профильных  смен и интенсивных Школ подготовки.</a:t>
            </a:r>
            <a:endParaRPr lang="ru-RU" sz="16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6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40F16F-B139-48E2-902B-4BBF46B063BF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1000132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rIns="0" bIns="0" anchor="ctr"/>
          <a:lstStyle/>
          <a:p>
            <a:pPr algn="ctr" eaLnBrk="1" hangingPunct="1">
              <a:defRPr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Организационно-технологическая модель </a:t>
            </a:r>
            <a:r>
              <a:rPr lang="ru-RU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ВсОШ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Этапы разработки и реализации</a:t>
            </a: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251520" y="1857364"/>
            <a:ext cx="8712968" cy="4716474"/>
          </a:xfrm>
        </p:spPr>
        <p:txBody>
          <a:bodyPr/>
          <a:lstStyle/>
          <a:p>
            <a:pPr>
              <a:buNone/>
            </a:pPr>
            <a:r>
              <a:rPr lang="ru-RU" sz="1600" b="1" u="sng" dirty="0">
                <a:latin typeface="Times New Roman" pitchFamily="18" charset="0"/>
                <a:cs typeface="Times New Roman" pitchFamily="18" charset="0"/>
              </a:rPr>
              <a:t>Школьный этап</a:t>
            </a:r>
          </a:p>
          <a:p>
            <a:pPr>
              <a:buNone/>
            </a:pPr>
            <a:endParaRPr lang="ru-RU" sz="800" b="1" u="sng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2020-2021 учебный год</a:t>
            </a:r>
          </a:p>
          <a:p>
            <a:pPr marL="268288" indent="-158750" algn="just">
              <a:lnSpc>
                <a:spcPct val="90000"/>
              </a:lnSpc>
              <a:spcBef>
                <a:spcPts val="0"/>
              </a:spcBef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1. Приказ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МОиМП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СО об организации и  проведении школьного этапа ВсОШ в Свердловской области. </a:t>
            </a:r>
          </a:p>
          <a:p>
            <a:pPr marL="268288" indent="-158750" algn="r">
              <a:lnSpc>
                <a:spcPct val="90000"/>
              </a:lnSpc>
              <a:spcBef>
                <a:spcPts val="0"/>
              </a:spcBef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 20 июля 2020 г. </a:t>
            </a:r>
          </a:p>
          <a:p>
            <a:pPr marL="268288" indent="-158750" algn="just">
              <a:lnSpc>
                <a:spcPct val="90000"/>
              </a:lnSpc>
              <a:spcBef>
                <a:spcPts val="0"/>
              </a:spcBef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2. Подготовка сметы расходов на   экспертное сопровождение  проведения школьного этапа. </a:t>
            </a:r>
          </a:p>
          <a:p>
            <a:pPr marL="268288" indent="-158750" algn="r">
              <a:lnSpc>
                <a:spcPct val="90000"/>
              </a:lnSpc>
              <a:spcBef>
                <a:spcPts val="0"/>
              </a:spcBef>
              <a:buNone/>
            </a:pPr>
            <a:r>
              <a:rPr lang="ru-RU" sz="1600" dirty="0">
                <a:solidFill>
                  <a:srgbClr val="467EA6"/>
                </a:solidFill>
                <a:latin typeface="Times New Roman" pitchFamily="18" charset="0"/>
                <a:cs typeface="Times New Roman" pitchFamily="18" charset="0"/>
              </a:rPr>
              <a:t> К 15 июля 2020 г.</a:t>
            </a:r>
          </a:p>
          <a:p>
            <a:pPr marL="268288" indent="-158750" algn="just">
              <a:lnSpc>
                <a:spcPct val="90000"/>
              </a:lnSpc>
              <a:spcBef>
                <a:spcPts val="0"/>
              </a:spcBef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3. Проведение совещания с руководителями МОУО – представление проекта  новой «сквозной» организационно-технологической модели проведения ВсОШ в Свердловской области.   </a:t>
            </a:r>
          </a:p>
          <a:p>
            <a:pPr marL="268288" indent="-158750" algn="r">
              <a:lnSpc>
                <a:spcPct val="90000"/>
              </a:lnSpc>
              <a:spcBef>
                <a:spcPts val="0"/>
              </a:spcBef>
              <a:buNone/>
            </a:pPr>
            <a:r>
              <a:rPr lang="ru-RU" sz="1600" dirty="0">
                <a:solidFill>
                  <a:srgbClr val="467EA6"/>
                </a:solidFill>
                <a:latin typeface="Times New Roman" pitchFamily="18" charset="0"/>
                <a:cs typeface="Times New Roman" pitchFamily="18" charset="0"/>
              </a:rPr>
              <a:t>   Вторая декада сентября 2020 г.</a:t>
            </a:r>
          </a:p>
          <a:p>
            <a:pPr>
              <a:lnSpc>
                <a:spcPct val="90000"/>
              </a:lnSpc>
              <a:spcBef>
                <a:spcPts val="0"/>
              </a:spcBef>
              <a:buNone/>
            </a:pPr>
            <a:endParaRPr lang="ru-RU" sz="16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ts val="0"/>
              </a:spcBef>
              <a:buNone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2021-2022 учебный год</a:t>
            </a:r>
          </a:p>
          <a:p>
            <a:pPr marL="357188">
              <a:lnSpc>
                <a:spcPct val="90000"/>
              </a:lnSpc>
              <a:spcBef>
                <a:spcPts val="0"/>
              </a:spcBef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4. Формирование окружных предметно-методических комиссий в целях  разработки единых заданий школьного этапа для  групп муниципалитетов.</a:t>
            </a:r>
            <a:r>
              <a:rPr lang="ru-RU" sz="1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57188">
              <a:lnSpc>
                <a:spcPct val="90000"/>
              </a:lnSpc>
              <a:spcBef>
                <a:spcPts val="0"/>
              </a:spcBef>
              <a:buNone/>
            </a:pPr>
            <a:endParaRPr lang="ru-RU" sz="16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57188">
              <a:lnSpc>
                <a:spcPct val="90000"/>
              </a:lnSpc>
              <a:spcBef>
                <a:spcPts val="0"/>
              </a:spcBef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5. Разработка единых заданий школьного этапа по управленческим округам, организация и проведение экспертизы пакетов заданий. </a:t>
            </a:r>
            <a:endParaRPr lang="ru-RU" sz="16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ts val="0"/>
              </a:spcBef>
              <a:buNone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spcBef>
                <a:spcPts val="0"/>
              </a:spcBef>
              <a:buNone/>
            </a:pPr>
            <a:endParaRPr lang="ru-RU" sz="16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  <a:p>
            <a:endParaRPr lang="ru-RU" dirty="0"/>
          </a:p>
          <a:p>
            <a:r>
              <a:rPr lang="ru-RU" dirty="0"/>
              <a:t>1</a:t>
            </a:r>
          </a:p>
          <a:p>
            <a:r>
              <a:rPr lang="ru-RU" dirty="0"/>
              <a:t>2</a:t>
            </a:r>
          </a:p>
          <a:p>
            <a:r>
              <a:rPr lang="ru-RU" dirty="0"/>
              <a:t>3</a:t>
            </a:r>
          </a:p>
          <a:p>
            <a:r>
              <a:rPr lang="ru-RU" dirty="0"/>
              <a:t>4</a:t>
            </a:r>
          </a:p>
        </p:txBody>
      </p:sp>
      <p:sp>
        <p:nvSpPr>
          <p:cNvPr id="9289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ru-RU" dirty="0"/>
              <a:t>7</a:t>
            </a:r>
          </a:p>
        </p:txBody>
      </p:sp>
      <p:sp>
        <p:nvSpPr>
          <p:cNvPr id="9288" name="Номер слайда 5"/>
          <p:cNvSpPr txBox="1">
            <a:spLocks noGrp="1"/>
          </p:cNvSpPr>
          <p:nvPr/>
        </p:nvSpPr>
        <p:spPr bwMode="auto">
          <a:xfrm>
            <a:off x="7924800" y="6356350"/>
            <a:ext cx="7620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pPr algn="r"/>
            <a:endParaRPr lang="ru-RU" sz="3200" b="1">
              <a:solidFill>
                <a:srgbClr val="FF0000"/>
              </a:solidFill>
              <a:latin typeface="Candara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71538" y="1857364"/>
            <a:ext cx="735811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r>
              <a:rPr lang="ru-RU" dirty="0"/>
              <a:t> 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29600" cy="857256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Организационно-технологическая модель </a:t>
            </a:r>
            <a:r>
              <a:rPr lang="ru-RU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ВсОШ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Этапы разработки и реализации</a:t>
            </a: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556792"/>
            <a:ext cx="8712968" cy="4930788"/>
          </a:xfrm>
        </p:spPr>
        <p:txBody>
          <a:bodyPr/>
          <a:lstStyle/>
          <a:p>
            <a:pPr>
              <a:buNone/>
            </a:pPr>
            <a:r>
              <a:rPr lang="ru-RU" sz="1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Муниципальный этап</a:t>
            </a:r>
          </a:p>
          <a:p>
            <a:pPr>
              <a:buNone/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2020-2021 учебный год</a:t>
            </a:r>
          </a:p>
          <a:p>
            <a:pPr marL="357188" indent="-269875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Приказ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МОиМП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 об организации и  проведении муниципального этапа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ВсОШ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Свердловской области. </a:t>
            </a:r>
          </a:p>
          <a:p>
            <a:pPr marL="109537" indent="0" algn="r">
              <a:buNone/>
            </a:pPr>
            <a:r>
              <a:rPr lang="ru-RU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15 октября   2020 г. </a:t>
            </a:r>
          </a:p>
          <a:p>
            <a:pPr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Подготовка сметы расходов на  организационно-техническое и экспертное сопровождение подготовки и проведения муниципального этапа. </a:t>
            </a:r>
          </a:p>
          <a:p>
            <a:pPr algn="r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15 июля 2020 г.</a:t>
            </a:r>
          </a:p>
          <a:p>
            <a:pPr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Разработка  общих предложений  по схеме  проведения  процедур:  разбора заданий,   показа работ и апелляции.</a:t>
            </a:r>
          </a:p>
          <a:p>
            <a:pPr algn="r">
              <a:buNone/>
            </a:pPr>
            <a:r>
              <a:rPr lang="ru-RU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  15 сентября 2020 г.</a:t>
            </a:r>
          </a:p>
          <a:p>
            <a:pPr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Организация и проведение экспертных выездов в муниципалитеты. </a:t>
            </a:r>
          </a:p>
          <a:p>
            <a:pPr algn="r">
              <a:buNone/>
            </a:pPr>
            <a:r>
              <a:rPr lang="ru-RU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Ноябрь-декабрь 2020 г.</a:t>
            </a:r>
          </a:p>
          <a:p>
            <a:pPr>
              <a:buNone/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2021-2022 учебный год</a:t>
            </a:r>
          </a:p>
          <a:p>
            <a:pPr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5.Проведение совещания председателей  окружных и региональных предметно-методических комиссий  по организации взаимодействия.   </a:t>
            </a:r>
          </a:p>
          <a:p>
            <a:pPr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Апробация схем проведения  процедур:  разбора заданий,    показа работ и апелляции  для участников муниципального этапа.   </a:t>
            </a:r>
          </a:p>
          <a:p>
            <a:pPr>
              <a:buNone/>
            </a:pPr>
            <a:endParaRPr lang="ru-RU" sz="1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ru-RU" dirty="0"/>
              <a:t>8</a:t>
            </a: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0"/>
            <a:ext cx="26000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).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82471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857256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Организационно-технологическая модель </a:t>
            </a:r>
            <a:r>
              <a:rPr lang="ru-RU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ВсОШ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Этапы разработки и реализации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787912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0"/>
              </a:spcBef>
              <a:buNone/>
            </a:pPr>
            <a:r>
              <a:rPr lang="ru-RU" sz="1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Региональный этап</a:t>
            </a:r>
          </a:p>
          <a:p>
            <a:pPr>
              <a:lnSpc>
                <a:spcPct val="90000"/>
              </a:lnSpc>
              <a:spcBef>
                <a:spcPts val="0"/>
              </a:spcBef>
              <a:buNone/>
            </a:pP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spcBef>
                <a:spcPts val="0"/>
              </a:spcBef>
              <a:buNone/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2020-2021 учебный год</a:t>
            </a:r>
          </a:p>
          <a:p>
            <a:pPr>
              <a:lnSpc>
                <a:spcPct val="90000"/>
              </a:lnSpc>
              <a:spcBef>
                <a:spcPts val="0"/>
              </a:spcBef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Приказ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МОиМП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 об организации и  проведении  в СО регионального этапа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ВсОШ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r">
              <a:lnSpc>
                <a:spcPct val="90000"/>
              </a:lnSpc>
              <a:spcBef>
                <a:spcPts val="0"/>
              </a:spcBef>
              <a:buNone/>
            </a:pPr>
            <a:r>
              <a:rPr lang="ru-RU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15 ноября 2020 г.   </a:t>
            </a:r>
          </a:p>
          <a:p>
            <a:pPr>
              <a:lnSpc>
                <a:spcPct val="90000"/>
              </a:lnSpc>
              <a:spcBef>
                <a:spcPts val="0"/>
              </a:spcBef>
              <a:buNone/>
            </a:pPr>
            <a:endParaRPr lang="ru-RU" sz="12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spcBef>
                <a:spcPts val="0"/>
              </a:spcBef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Увеличение количества участников регионального этапа ВсОШ в 2 раза; </a:t>
            </a:r>
          </a:p>
          <a:p>
            <a:pPr>
              <a:lnSpc>
                <a:spcPct val="90000"/>
              </a:lnSpc>
              <a:spcBef>
                <a:spcPts val="0"/>
              </a:spcBef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Подготовка предложений по ресурсному   обеспечению организации и проведения  регионального этапа. </a:t>
            </a:r>
          </a:p>
          <a:p>
            <a:pPr>
              <a:lnSpc>
                <a:spcPct val="90000"/>
              </a:lnSpc>
              <a:spcBef>
                <a:spcPts val="0"/>
              </a:spcBef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Подготовка сметы расходов на  организацию и проведение регионального этапа. </a:t>
            </a:r>
            <a:endParaRPr lang="ru-RU" sz="16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lnSpc>
                <a:spcPct val="90000"/>
              </a:lnSpc>
              <a:spcBef>
                <a:spcPts val="0"/>
              </a:spcBef>
              <a:buNone/>
            </a:pPr>
            <a:r>
              <a:rPr lang="ru-RU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15 июля 2020 г.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6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spcBef>
                <a:spcPts val="0"/>
              </a:spcBef>
              <a:buNone/>
            </a:pPr>
            <a:endParaRPr lang="ru-RU" sz="12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spcBef>
                <a:spcPts val="0"/>
              </a:spcBef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Разработка и внедрение Региональной электронной системы  учета  участников  муниципального  и регионального этапов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ВсОШ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r">
              <a:lnSpc>
                <a:spcPct val="90000"/>
              </a:lnSpc>
              <a:spcBef>
                <a:spcPts val="0"/>
              </a:spcBef>
              <a:buNone/>
            </a:pPr>
            <a:r>
              <a:rPr lang="ru-RU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Октябрь 2020 г.</a:t>
            </a:r>
          </a:p>
          <a:p>
            <a:pPr marL="452437" indent="-342900">
              <a:lnSpc>
                <a:spcPct val="90000"/>
              </a:lnSpc>
              <a:spcBef>
                <a:spcPts val="0"/>
              </a:spcBef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Подготовка регламента работы жюри и орггрупп  регионального этапа в условиях  увеличения количества участников.   </a:t>
            </a:r>
          </a:p>
          <a:p>
            <a:pPr marL="452437" indent="-342900" algn="r">
              <a:lnSpc>
                <a:spcPct val="90000"/>
              </a:lnSpc>
              <a:spcBef>
                <a:spcPts val="0"/>
              </a:spcBef>
              <a:buNone/>
            </a:pPr>
            <a:r>
              <a:rPr lang="ru-RU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15 декабря 2020 г.</a:t>
            </a:r>
          </a:p>
          <a:p>
            <a:pPr marL="452437" indent="-342900">
              <a:lnSpc>
                <a:spcPct val="90000"/>
              </a:lnSpc>
              <a:spcBef>
                <a:spcPts val="0"/>
              </a:spcBef>
              <a:buNone/>
            </a:pPr>
            <a:endParaRPr lang="ru-RU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2437" indent="-342900">
              <a:lnSpc>
                <a:spcPct val="90000"/>
              </a:lnSpc>
              <a:spcBef>
                <a:spcPts val="0"/>
              </a:spcBef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Проведение совещания с председателями жюри  и организаторами регионального этапа 2020-2021 учебного года. </a:t>
            </a:r>
            <a:endParaRPr lang="ru-RU" sz="16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2437" indent="-342900" algn="r">
              <a:lnSpc>
                <a:spcPct val="90000"/>
              </a:lnSpc>
              <a:spcBef>
                <a:spcPts val="0"/>
              </a:spcBef>
              <a:buNone/>
            </a:pPr>
            <a:r>
              <a:rPr lang="ru-RU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 декабря 2020 г.</a:t>
            </a:r>
          </a:p>
          <a:p>
            <a:pPr>
              <a:buNone/>
            </a:pPr>
            <a:endParaRPr lang="ru-RU" sz="1800" dirty="0"/>
          </a:p>
          <a:p>
            <a:pPr>
              <a:buNone/>
            </a:pPr>
            <a:endParaRPr lang="ru-RU" sz="2000" b="1" u="sng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40F16F-B139-48E2-902B-4BBF46B063BF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3855</TotalTime>
  <Words>1343</Words>
  <Application>Microsoft Office PowerPoint</Application>
  <PresentationFormat>Экран (4:3)</PresentationFormat>
  <Paragraphs>170</Paragraphs>
  <Slides>12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20" baseType="lpstr">
      <vt:lpstr>Arial</vt:lpstr>
      <vt:lpstr>Calibri</vt:lpstr>
      <vt:lpstr>Candara</vt:lpstr>
      <vt:lpstr>Georgia</vt:lpstr>
      <vt:lpstr>Times New Roman</vt:lpstr>
      <vt:lpstr>Trebuchet MS</vt:lpstr>
      <vt:lpstr>Wingdings 2</vt:lpstr>
      <vt:lpstr>Городская</vt:lpstr>
      <vt:lpstr> Основные подходы  к разработке  новой «сквозной» Организационно-технологической модели проведения этапов  всероссийской олимпиады школьников  в Свердловской области     </vt:lpstr>
      <vt:lpstr>Презентация PowerPoint</vt:lpstr>
      <vt:lpstr> Общие проблемы  организации и проведения всероссийской олимпиады школьников в Свердловской области </vt:lpstr>
      <vt:lpstr>I. Управление </vt:lpstr>
      <vt:lpstr>II. Содержание </vt:lpstr>
      <vt:lpstr>III. Организация </vt:lpstr>
      <vt:lpstr>Организационно-технологическая модель ВсОШ  Этапы разработки и реализации</vt:lpstr>
      <vt:lpstr>Организационно-технологическая модель ВсОШ  Этапы разработки и реализации</vt:lpstr>
      <vt:lpstr>Организационно-технологическая модель ВсОШ  Этапы разработки и реализации</vt:lpstr>
      <vt:lpstr>Организационно-технологическая модель ВсОШ  Этапы разработки и реализации</vt:lpstr>
      <vt:lpstr>Организационно-технологическая модель ВсОШ  Этапы разработки и реализации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 итогах всероссийской олимпиады школьников  в 2011/2012 учебном году</dc:title>
  <dc:creator>Abaturova</dc:creator>
  <cp:lastModifiedBy>Игнатьева Галина Геннадьевна</cp:lastModifiedBy>
  <cp:revision>408</cp:revision>
  <dcterms:modified xsi:type="dcterms:W3CDTF">2020-07-29T11:31:49Z</dcterms:modified>
</cp:coreProperties>
</file>